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8" d="100"/>
          <a:sy n="78" d="100"/>
        </p:scale>
        <p:origin x="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2/9/2024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199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00387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35215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710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613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0558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44891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5850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82091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169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2/9/2024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6138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2/9/2024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1789323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BAD063-1AEE-C47E-E998-DEEFC03FB8C9}"/>
              </a:ext>
            </a:extLst>
          </p:cNvPr>
          <p:cNvPicPr>
            <a:picLocks noChangeAspect="1"/>
          </p:cNvPicPr>
          <p:nvPr/>
        </p:nvPicPr>
        <p:blipFill rotWithShape="1">
          <a:blip r:embed="rId2">
            <a:alphaModFix amt="70000"/>
          </a:blip>
          <a:srcRect t="8047" r="-1" b="158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16" name="Freeform: Shape 15">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a:p>
          </p:txBody>
        </p:sp>
        <p:grpSp>
          <p:nvGrpSpPr>
            <p:cNvPr id="21"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34" name="Freeform: Shape 33">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a:p>
            </p:txBody>
          </p:sp>
        </p:grpSp>
        <p:sp>
          <p:nvSpPr>
            <p:cNvPr id="22" name="Freeform: Shape 21">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A464A7F-AFB5-6B07-2D4A-6709961A36F8}"/>
              </a:ext>
            </a:extLst>
          </p:cNvPr>
          <p:cNvSpPr>
            <a:spLocks noGrp="1"/>
          </p:cNvSpPr>
          <p:nvPr>
            <p:ph type="ctrTitle"/>
          </p:nvPr>
        </p:nvSpPr>
        <p:spPr>
          <a:xfrm>
            <a:off x="4000500" y="740211"/>
            <a:ext cx="7530685" cy="3163864"/>
          </a:xfrm>
        </p:spPr>
        <p:txBody>
          <a:bodyPr>
            <a:normAutofit/>
          </a:bodyPr>
          <a:lstStyle/>
          <a:p>
            <a:pPr algn="l"/>
            <a:r>
              <a:rPr lang="en-SG" sz="5400">
                <a:solidFill>
                  <a:srgbClr val="FFFFFF"/>
                </a:solidFill>
              </a:rPr>
              <a:t>AIML CA2</a:t>
            </a:r>
          </a:p>
        </p:txBody>
      </p:sp>
      <p:sp>
        <p:nvSpPr>
          <p:cNvPr id="3" name="Subtitle 2">
            <a:extLst>
              <a:ext uri="{FF2B5EF4-FFF2-40B4-BE49-F238E27FC236}">
                <a16:creationId xmlns:a16="http://schemas.microsoft.com/office/drawing/2014/main" id="{6063CADA-C76D-A4F1-F44A-7F19F46873FE}"/>
              </a:ext>
            </a:extLst>
          </p:cNvPr>
          <p:cNvSpPr>
            <a:spLocks noGrp="1"/>
          </p:cNvSpPr>
          <p:nvPr>
            <p:ph type="subTitle" idx="1"/>
          </p:nvPr>
        </p:nvSpPr>
        <p:spPr>
          <a:xfrm>
            <a:off x="4000193" y="4074515"/>
            <a:ext cx="7583133" cy="1279124"/>
          </a:xfrm>
        </p:spPr>
        <p:txBody>
          <a:bodyPr>
            <a:normAutofit/>
          </a:bodyPr>
          <a:lstStyle/>
          <a:p>
            <a:pPr algn="l">
              <a:lnSpc>
                <a:spcPct val="100000"/>
              </a:lnSpc>
            </a:pPr>
            <a:r>
              <a:rPr lang="en-SG" sz="2000">
                <a:solidFill>
                  <a:srgbClr val="FFFFFF"/>
                </a:solidFill>
              </a:rPr>
              <a:t>By: Jaysoorya Rajendran</a:t>
            </a:r>
          </a:p>
          <a:p>
            <a:pPr algn="l">
              <a:lnSpc>
                <a:spcPct val="100000"/>
              </a:lnSpc>
            </a:pPr>
            <a:r>
              <a:rPr lang="en-SG" sz="2000">
                <a:solidFill>
                  <a:srgbClr val="FFFFFF"/>
                </a:solidFill>
              </a:rPr>
              <a:t>Class: DAAA/FT/1B/01</a:t>
            </a:r>
          </a:p>
          <a:p>
            <a:pPr algn="l">
              <a:lnSpc>
                <a:spcPct val="100000"/>
              </a:lnSpc>
            </a:pPr>
            <a:r>
              <a:rPr lang="en-SG" sz="2000">
                <a:solidFill>
                  <a:srgbClr val="FFFFFF"/>
                </a:solidFill>
              </a:rPr>
              <a:t>Admin Number: P2309024</a:t>
            </a:r>
          </a:p>
        </p:txBody>
      </p:sp>
      <p:grpSp>
        <p:nvGrpSpPr>
          <p:cNvPr id="52" name="Cross">
            <a:extLst>
              <a:ext uri="{FF2B5EF4-FFF2-40B4-BE49-F238E27FC236}">
                <a16:creationId xmlns:a16="http://schemas.microsoft.com/office/drawing/2014/main" id="{361195DA-BFB4-4917-BAFD-7D3D669EFA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37795" y="4013703"/>
            <a:ext cx="118872" cy="118872"/>
            <a:chOff x="1175347" y="3733800"/>
            <a:chExt cx="118872" cy="118872"/>
          </a:xfrm>
        </p:grpSpPr>
        <p:cxnSp>
          <p:nvCxnSpPr>
            <p:cNvPr id="53" name="Straight Connector 52">
              <a:extLst>
                <a:ext uri="{FF2B5EF4-FFF2-40B4-BE49-F238E27FC236}">
                  <a16:creationId xmlns:a16="http://schemas.microsoft.com/office/drawing/2014/main" id="{ABA6C567-3C4A-4D67-9D01-9CC2623D40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180C785-A181-4425-9C06-6670254CB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0555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5"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 name="Freeform: Shape 45">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Freeform: Shape 46">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D6280E9-7683-9BA5-23B4-ED7CC17D5058}"/>
              </a:ext>
            </a:extLst>
          </p:cNvPr>
          <p:cNvSpPr>
            <a:spLocks noGrp="1"/>
          </p:cNvSpPr>
          <p:nvPr>
            <p:ph type="title"/>
          </p:nvPr>
        </p:nvSpPr>
        <p:spPr>
          <a:xfrm>
            <a:off x="1198182" y="559813"/>
            <a:ext cx="5605358" cy="1664573"/>
          </a:xfrm>
        </p:spPr>
        <p:txBody>
          <a:bodyPr vert="horz" lIns="91440" tIns="45720" rIns="91440" bIns="45720" rtlCol="0" anchor="ctr">
            <a:normAutofit/>
          </a:bodyPr>
          <a:lstStyle/>
          <a:p>
            <a:r>
              <a:rPr lang="en-US" kern="1200">
                <a:solidFill>
                  <a:schemeClr val="tx2"/>
                </a:solidFill>
                <a:latin typeface="+mj-lt"/>
                <a:ea typeface="+mj-ea"/>
                <a:cs typeface="+mj-cs"/>
              </a:rPr>
              <a:t>Finding Outliers</a:t>
            </a:r>
          </a:p>
        </p:txBody>
      </p:sp>
      <p:sp>
        <p:nvSpPr>
          <p:cNvPr id="55" name="Freeform: Shape 54">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TextBox 7">
            <a:extLst>
              <a:ext uri="{FF2B5EF4-FFF2-40B4-BE49-F238E27FC236}">
                <a16:creationId xmlns:a16="http://schemas.microsoft.com/office/drawing/2014/main" id="{78FB5F88-4F78-5A3E-8EDC-2DD6D49C658C}"/>
              </a:ext>
            </a:extLst>
          </p:cNvPr>
          <p:cNvSpPr txBox="1"/>
          <p:nvPr/>
        </p:nvSpPr>
        <p:spPr>
          <a:xfrm>
            <a:off x="1185755" y="2384475"/>
            <a:ext cx="4425165" cy="1905590"/>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sz="2800" dirty="0">
                <a:solidFill>
                  <a:schemeClr val="tx2"/>
                </a:solidFill>
              </a:rPr>
              <a:t>I also found no outliers in the dataset.</a:t>
            </a:r>
          </a:p>
        </p:txBody>
      </p:sp>
      <p:pic>
        <p:nvPicPr>
          <p:cNvPr id="5" name="Content Placeholder 4">
            <a:extLst>
              <a:ext uri="{FF2B5EF4-FFF2-40B4-BE49-F238E27FC236}">
                <a16:creationId xmlns:a16="http://schemas.microsoft.com/office/drawing/2014/main" id="{E95CCF42-6E58-47E8-B2BD-39C30A97056E}"/>
              </a:ext>
            </a:extLst>
          </p:cNvPr>
          <p:cNvPicPr>
            <a:picLocks noChangeAspect="1"/>
          </p:cNvPicPr>
          <p:nvPr/>
        </p:nvPicPr>
        <p:blipFill>
          <a:blip r:embed="rId2"/>
          <a:stretch>
            <a:fillRect/>
          </a:stretch>
        </p:blipFill>
        <p:spPr>
          <a:xfrm>
            <a:off x="6441440" y="558098"/>
            <a:ext cx="5457311" cy="3274386"/>
          </a:xfrm>
          <a:prstGeom prst="rect">
            <a:avLst/>
          </a:prstGeom>
        </p:spPr>
      </p:pic>
      <p:pic>
        <p:nvPicPr>
          <p:cNvPr id="7" name="Picture 6">
            <a:extLst>
              <a:ext uri="{FF2B5EF4-FFF2-40B4-BE49-F238E27FC236}">
                <a16:creationId xmlns:a16="http://schemas.microsoft.com/office/drawing/2014/main" id="{3DA25497-8307-159E-B1CB-E52B71584925}"/>
              </a:ext>
            </a:extLst>
          </p:cNvPr>
          <p:cNvPicPr>
            <a:picLocks noChangeAspect="1"/>
          </p:cNvPicPr>
          <p:nvPr/>
        </p:nvPicPr>
        <p:blipFill>
          <a:blip r:embed="rId3"/>
          <a:stretch>
            <a:fillRect/>
          </a:stretch>
        </p:blipFill>
        <p:spPr>
          <a:xfrm>
            <a:off x="4840821" y="4114613"/>
            <a:ext cx="6098960" cy="2165129"/>
          </a:xfrm>
          <a:prstGeom prst="rect">
            <a:avLst/>
          </a:prstGeom>
        </p:spPr>
      </p:pic>
      <p:grpSp>
        <p:nvGrpSpPr>
          <p:cNvPr id="57"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8"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0" name="Freeform: Shape 59">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9" name="Freeform: Shape 58">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85401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0" name="Freeform: Shape 19">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Freeform: Shape 20">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129B812A-B751-C94A-6BBA-81D86C8F4F41}"/>
              </a:ext>
            </a:extLst>
          </p:cNvPr>
          <p:cNvSpPr>
            <a:spLocks noGrp="1"/>
          </p:cNvSpPr>
          <p:nvPr>
            <p:ph type="title"/>
          </p:nvPr>
        </p:nvSpPr>
        <p:spPr>
          <a:xfrm>
            <a:off x="1198181" y="168425"/>
            <a:ext cx="9795638" cy="1645419"/>
          </a:xfrm>
        </p:spPr>
        <p:txBody>
          <a:bodyPr vert="horz" lIns="91440" tIns="45720" rIns="91440" bIns="45720" rtlCol="0" anchor="b">
            <a:normAutofit/>
          </a:bodyPr>
          <a:lstStyle/>
          <a:p>
            <a:pPr algn="ctr"/>
            <a:endParaRPr lang="en-US" sz="4400" kern="1200">
              <a:solidFill>
                <a:schemeClr val="tx2"/>
              </a:solidFill>
              <a:latin typeface="+mj-lt"/>
              <a:ea typeface="+mj-ea"/>
              <a:cs typeface="+mj-cs"/>
            </a:endParaRPr>
          </a:p>
        </p:txBody>
      </p:sp>
      <p:sp>
        <p:nvSpPr>
          <p:cNvPr id="10" name="TextBox 9">
            <a:extLst>
              <a:ext uri="{FF2B5EF4-FFF2-40B4-BE49-F238E27FC236}">
                <a16:creationId xmlns:a16="http://schemas.microsoft.com/office/drawing/2014/main" id="{E44E65B5-21E2-0796-A79C-1633D3C7D101}"/>
              </a:ext>
            </a:extLst>
          </p:cNvPr>
          <p:cNvSpPr txBox="1"/>
          <p:nvPr/>
        </p:nvSpPr>
        <p:spPr>
          <a:xfrm>
            <a:off x="2197618" y="1990505"/>
            <a:ext cx="7796762" cy="1743915"/>
          </a:xfrm>
          <a:prstGeom prst="rect">
            <a:avLst/>
          </a:prstGeom>
        </p:spPr>
        <p:txBody>
          <a:bodyPr vert="horz" lIns="91440" tIns="45720" rIns="91440" bIns="45720" rtlCol="0" anchor="ctr">
            <a:normAutofit/>
          </a:bodyPr>
          <a:lstStyle/>
          <a:p>
            <a:pPr indent="-228600" algn="ctr">
              <a:lnSpc>
                <a:spcPct val="110000"/>
              </a:lnSpc>
              <a:spcAft>
                <a:spcPts val="600"/>
              </a:spcAft>
              <a:buClr>
                <a:schemeClr val="accent5"/>
              </a:buClr>
              <a:buFont typeface="Avenir Next LT Pro" panose="020B0504020202020204" pitchFamily="34" charset="0"/>
              <a:buChar char="+"/>
            </a:pPr>
            <a:r>
              <a:rPr lang="en-US" dirty="0">
                <a:solidFill>
                  <a:schemeClr val="tx2"/>
                </a:solidFill>
              </a:rPr>
              <a:t>I then plotted  a histogram for the 3 different stocks, and from this, it can be seen that there is no clear skewness or distribution in the prices, further showing that the stocks have no distinct pattern.</a:t>
            </a:r>
          </a:p>
        </p:txBody>
      </p:sp>
      <p:pic>
        <p:nvPicPr>
          <p:cNvPr id="7" name="Picture 6">
            <a:extLst>
              <a:ext uri="{FF2B5EF4-FFF2-40B4-BE49-F238E27FC236}">
                <a16:creationId xmlns:a16="http://schemas.microsoft.com/office/drawing/2014/main" id="{0C39D76C-6425-7914-190C-FAD219991CF5}"/>
              </a:ext>
            </a:extLst>
          </p:cNvPr>
          <p:cNvPicPr>
            <a:picLocks noChangeAspect="1"/>
          </p:cNvPicPr>
          <p:nvPr/>
        </p:nvPicPr>
        <p:blipFill>
          <a:blip r:embed="rId2"/>
          <a:stretch>
            <a:fillRect/>
          </a:stretch>
        </p:blipFill>
        <p:spPr>
          <a:xfrm>
            <a:off x="111760" y="4314927"/>
            <a:ext cx="3879054" cy="1512830"/>
          </a:xfrm>
          <a:prstGeom prst="rect">
            <a:avLst/>
          </a:prstGeom>
        </p:spPr>
      </p:pic>
      <p:pic>
        <p:nvPicPr>
          <p:cNvPr id="9" name="Picture 8">
            <a:extLst>
              <a:ext uri="{FF2B5EF4-FFF2-40B4-BE49-F238E27FC236}">
                <a16:creationId xmlns:a16="http://schemas.microsoft.com/office/drawing/2014/main" id="{BDE10B45-A257-8F37-42F0-DF0E8F0194B5}"/>
              </a:ext>
            </a:extLst>
          </p:cNvPr>
          <p:cNvPicPr>
            <a:picLocks noChangeAspect="1"/>
          </p:cNvPicPr>
          <p:nvPr/>
        </p:nvPicPr>
        <p:blipFill>
          <a:blip r:embed="rId3"/>
          <a:stretch>
            <a:fillRect/>
          </a:stretch>
        </p:blipFill>
        <p:spPr>
          <a:xfrm>
            <a:off x="4196495" y="4353589"/>
            <a:ext cx="3792072" cy="1469428"/>
          </a:xfrm>
          <a:prstGeom prst="rect">
            <a:avLst/>
          </a:prstGeom>
        </p:spPr>
      </p:pic>
      <p:pic>
        <p:nvPicPr>
          <p:cNvPr id="5" name="Content Placeholder 4">
            <a:extLst>
              <a:ext uri="{FF2B5EF4-FFF2-40B4-BE49-F238E27FC236}">
                <a16:creationId xmlns:a16="http://schemas.microsoft.com/office/drawing/2014/main" id="{3A97C52F-FCFD-DAF4-46F4-EFC7AB977F2E}"/>
              </a:ext>
            </a:extLst>
          </p:cNvPr>
          <p:cNvPicPr>
            <a:picLocks noGrp="1" noChangeAspect="1"/>
          </p:cNvPicPr>
          <p:nvPr>
            <p:ph idx="1"/>
          </p:nvPr>
        </p:nvPicPr>
        <p:blipFill>
          <a:blip r:embed="rId4"/>
          <a:stretch>
            <a:fillRect/>
          </a:stretch>
        </p:blipFill>
        <p:spPr>
          <a:xfrm>
            <a:off x="8194247" y="4382029"/>
            <a:ext cx="3792072" cy="1412547"/>
          </a:xfrm>
          <a:prstGeom prst="rect">
            <a:avLst/>
          </a:prstGeom>
        </p:spPr>
      </p:pic>
      <p:grpSp>
        <p:nvGrpSpPr>
          <p:cNvPr id="29"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0"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2" name="Freeform: Shape 31">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1" name="Freeform: Shape 30">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88286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6" name="Freeform: Shape 25">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C01B94D6-24B5-0848-09AE-7201793B3AF5}"/>
              </a:ext>
            </a:extLst>
          </p:cNvPr>
          <p:cNvSpPr>
            <a:spLocks noGrp="1"/>
          </p:cNvSpPr>
          <p:nvPr>
            <p:ph type="title"/>
          </p:nvPr>
        </p:nvSpPr>
        <p:spPr>
          <a:xfrm>
            <a:off x="1198181" y="168425"/>
            <a:ext cx="9795638" cy="1645419"/>
          </a:xfrm>
        </p:spPr>
        <p:txBody>
          <a:bodyPr vert="horz" lIns="91440" tIns="45720" rIns="91440" bIns="45720" rtlCol="0" anchor="b">
            <a:normAutofit/>
          </a:bodyPr>
          <a:lstStyle/>
          <a:p>
            <a:pPr algn="ctr"/>
            <a:r>
              <a:rPr lang="en-US" kern="1200" dirty="0">
                <a:solidFill>
                  <a:schemeClr val="tx2"/>
                </a:solidFill>
                <a:latin typeface="+mj-lt"/>
                <a:ea typeface="+mj-ea"/>
                <a:cs typeface="+mj-cs"/>
              </a:rPr>
              <a:t>ADF Tests</a:t>
            </a:r>
          </a:p>
        </p:txBody>
      </p:sp>
      <p:sp>
        <p:nvSpPr>
          <p:cNvPr id="16" name="TextBox 15">
            <a:extLst>
              <a:ext uri="{FF2B5EF4-FFF2-40B4-BE49-F238E27FC236}">
                <a16:creationId xmlns:a16="http://schemas.microsoft.com/office/drawing/2014/main" id="{F1F4C009-A037-DCDD-8D64-4F5FAAD34167}"/>
              </a:ext>
            </a:extLst>
          </p:cNvPr>
          <p:cNvSpPr txBox="1"/>
          <p:nvPr/>
        </p:nvSpPr>
        <p:spPr>
          <a:xfrm>
            <a:off x="2197618" y="1990505"/>
            <a:ext cx="7796762" cy="1743915"/>
          </a:xfrm>
          <a:prstGeom prst="rect">
            <a:avLst/>
          </a:prstGeom>
        </p:spPr>
        <p:txBody>
          <a:bodyPr vert="horz" lIns="91440" tIns="45720" rIns="91440" bIns="45720" rtlCol="0" anchor="ctr">
            <a:normAutofit/>
          </a:bodyPr>
          <a:lstStyle/>
          <a:p>
            <a:pPr indent="-228600" algn="ctr">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I then did an ADF Test on all 3 columns, and from this I was able to determine that all the stocks contained Non-Stationary values.</a:t>
            </a:r>
          </a:p>
        </p:txBody>
      </p:sp>
      <p:pic>
        <p:nvPicPr>
          <p:cNvPr id="11" name="Content Placeholder 10">
            <a:extLst>
              <a:ext uri="{FF2B5EF4-FFF2-40B4-BE49-F238E27FC236}">
                <a16:creationId xmlns:a16="http://schemas.microsoft.com/office/drawing/2014/main" id="{5DADED63-8F17-92D3-BC43-805E82C7397B}"/>
              </a:ext>
            </a:extLst>
          </p:cNvPr>
          <p:cNvPicPr>
            <a:picLocks noGrp="1" noChangeAspect="1"/>
          </p:cNvPicPr>
          <p:nvPr>
            <p:ph idx="1"/>
          </p:nvPr>
        </p:nvPicPr>
        <p:blipFill>
          <a:blip r:embed="rId2"/>
          <a:stretch>
            <a:fillRect/>
          </a:stretch>
        </p:blipFill>
        <p:spPr>
          <a:xfrm>
            <a:off x="198742" y="4145025"/>
            <a:ext cx="3792072" cy="1886555"/>
          </a:xfrm>
          <a:prstGeom prst="rect">
            <a:avLst/>
          </a:prstGeom>
        </p:spPr>
      </p:pic>
      <p:pic>
        <p:nvPicPr>
          <p:cNvPr id="13" name="Picture 12">
            <a:extLst>
              <a:ext uri="{FF2B5EF4-FFF2-40B4-BE49-F238E27FC236}">
                <a16:creationId xmlns:a16="http://schemas.microsoft.com/office/drawing/2014/main" id="{82A22946-008D-A1DE-C2E0-588C267A1868}"/>
              </a:ext>
            </a:extLst>
          </p:cNvPr>
          <p:cNvPicPr>
            <a:picLocks noChangeAspect="1"/>
          </p:cNvPicPr>
          <p:nvPr/>
        </p:nvPicPr>
        <p:blipFill>
          <a:blip r:embed="rId3"/>
          <a:stretch>
            <a:fillRect/>
          </a:stretch>
        </p:blipFill>
        <p:spPr>
          <a:xfrm>
            <a:off x="4196495" y="4163985"/>
            <a:ext cx="3792072" cy="1848635"/>
          </a:xfrm>
          <a:prstGeom prst="rect">
            <a:avLst/>
          </a:prstGeom>
        </p:spPr>
      </p:pic>
      <p:pic>
        <p:nvPicPr>
          <p:cNvPr id="15" name="Picture 14">
            <a:extLst>
              <a:ext uri="{FF2B5EF4-FFF2-40B4-BE49-F238E27FC236}">
                <a16:creationId xmlns:a16="http://schemas.microsoft.com/office/drawing/2014/main" id="{2ABE37C2-B42D-E97E-C2F3-FFC5EFED6FC1}"/>
              </a:ext>
            </a:extLst>
          </p:cNvPr>
          <p:cNvPicPr>
            <a:picLocks noChangeAspect="1"/>
          </p:cNvPicPr>
          <p:nvPr/>
        </p:nvPicPr>
        <p:blipFill>
          <a:blip r:embed="rId4"/>
          <a:stretch>
            <a:fillRect/>
          </a:stretch>
        </p:blipFill>
        <p:spPr>
          <a:xfrm>
            <a:off x="8194247" y="4216127"/>
            <a:ext cx="3792072" cy="1744352"/>
          </a:xfrm>
          <a:prstGeom prst="rect">
            <a:avLst/>
          </a:prstGeom>
        </p:spPr>
      </p:pic>
      <p:grpSp>
        <p:nvGrpSpPr>
          <p:cNvPr id="35"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6"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8" name="Freeform: Shape 37">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39">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40">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Shape 41">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Shape 42">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43">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7" name="Freeform: Shape 36">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479432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E8ABCFC2-1187-4EFE-87CB-D1ABA0F5D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42">
              <a:extLst>
                <a:ext uri="{FF2B5EF4-FFF2-40B4-BE49-F238E27FC236}">
                  <a16:creationId xmlns:a16="http://schemas.microsoft.com/office/drawing/2014/main" id="{C4CE539D-89D1-484C-B390-9D6005029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Freeform: Shape 43">
              <a:extLst>
                <a:ext uri="{FF2B5EF4-FFF2-40B4-BE49-F238E27FC236}">
                  <a16:creationId xmlns:a16="http://schemas.microsoft.com/office/drawing/2014/main" id="{285D0A74-51B8-440F-8ADF-3F2ED1C84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A5C9E45B-6B92-475E-8B2E-97729EE8F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E7E3A49B-F12C-4355-84DE-0EF54227A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3DE6BF50-27B1-444D-9E81-752674A04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C8B7A474-F527-47C3-94C4-A0F446276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2D1AF5A9-1A6C-4F55-B975-879BF9EE3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1039866D-1864-499B-9BD7-C8178A07F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99BF84B-65C9-3157-4B7C-49EC94FD5C78}"/>
              </a:ext>
            </a:extLst>
          </p:cNvPr>
          <p:cNvSpPr>
            <a:spLocks noGrp="1"/>
          </p:cNvSpPr>
          <p:nvPr>
            <p:ph type="title"/>
          </p:nvPr>
        </p:nvSpPr>
        <p:spPr>
          <a:xfrm>
            <a:off x="4400206" y="-477078"/>
            <a:ext cx="4795282" cy="2492138"/>
          </a:xfrm>
        </p:spPr>
        <p:txBody>
          <a:bodyPr vert="horz" lIns="91440" tIns="45720" rIns="91440" bIns="45720" rtlCol="0" anchor="ctr">
            <a:normAutofit/>
          </a:bodyPr>
          <a:lstStyle/>
          <a:p>
            <a:r>
              <a:rPr lang="en-US" kern="1200" dirty="0">
                <a:solidFill>
                  <a:schemeClr val="tx2"/>
                </a:solidFill>
                <a:latin typeface="+mj-lt"/>
                <a:ea typeface="+mj-ea"/>
                <a:cs typeface="+mj-cs"/>
              </a:rPr>
              <a:t>Apple Stock</a:t>
            </a:r>
          </a:p>
        </p:txBody>
      </p:sp>
      <p:sp>
        <p:nvSpPr>
          <p:cNvPr id="8" name="TextBox 7">
            <a:extLst>
              <a:ext uri="{FF2B5EF4-FFF2-40B4-BE49-F238E27FC236}">
                <a16:creationId xmlns:a16="http://schemas.microsoft.com/office/drawing/2014/main" id="{61556EDA-7A5E-D841-38FD-4C1E812605D7}"/>
              </a:ext>
            </a:extLst>
          </p:cNvPr>
          <p:cNvSpPr txBox="1"/>
          <p:nvPr/>
        </p:nvSpPr>
        <p:spPr>
          <a:xfrm>
            <a:off x="2892140" y="1197414"/>
            <a:ext cx="6440164" cy="2091182"/>
          </a:xfrm>
          <a:prstGeom prst="rect">
            <a:avLst/>
          </a:prstGeom>
        </p:spPr>
        <p:txBody>
          <a:bodyPr vert="horz" lIns="91440" tIns="45720" rIns="91440" bIns="45720" rtlCol="0" anchor="ctr">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I then plotted the original time series , the first difference, and the Log and First Difference. As can be seen, this is the difference in the dataset before and after adding White Noise. We can see the difference to be huge and crucial for our predictive models.</a:t>
            </a:r>
          </a:p>
        </p:txBody>
      </p:sp>
      <p:pic>
        <p:nvPicPr>
          <p:cNvPr id="7" name="Picture 6">
            <a:extLst>
              <a:ext uri="{FF2B5EF4-FFF2-40B4-BE49-F238E27FC236}">
                <a16:creationId xmlns:a16="http://schemas.microsoft.com/office/drawing/2014/main" id="{8AE7A99E-564A-6E0F-7C55-6AE7E629AB15}"/>
              </a:ext>
            </a:extLst>
          </p:cNvPr>
          <p:cNvPicPr>
            <a:picLocks noChangeAspect="1"/>
          </p:cNvPicPr>
          <p:nvPr/>
        </p:nvPicPr>
        <p:blipFill>
          <a:blip r:embed="rId2"/>
          <a:stretch>
            <a:fillRect/>
          </a:stretch>
        </p:blipFill>
        <p:spPr>
          <a:xfrm>
            <a:off x="6243827" y="4231996"/>
            <a:ext cx="5904050" cy="1918814"/>
          </a:xfrm>
          <a:prstGeom prst="rect">
            <a:avLst/>
          </a:prstGeom>
        </p:spPr>
      </p:pic>
      <p:pic>
        <p:nvPicPr>
          <p:cNvPr id="5" name="Content Placeholder 4">
            <a:extLst>
              <a:ext uri="{FF2B5EF4-FFF2-40B4-BE49-F238E27FC236}">
                <a16:creationId xmlns:a16="http://schemas.microsoft.com/office/drawing/2014/main" id="{F52CCD28-F3C5-7E7B-3CFF-2A0E320CEED2}"/>
              </a:ext>
            </a:extLst>
          </p:cNvPr>
          <p:cNvPicPr>
            <a:picLocks noGrp="1" noChangeAspect="1"/>
          </p:cNvPicPr>
          <p:nvPr>
            <p:ph idx="1"/>
          </p:nvPr>
        </p:nvPicPr>
        <p:blipFill>
          <a:blip r:embed="rId3"/>
          <a:stretch>
            <a:fillRect/>
          </a:stretch>
        </p:blipFill>
        <p:spPr>
          <a:xfrm>
            <a:off x="147007" y="4231996"/>
            <a:ext cx="5949813" cy="1918814"/>
          </a:xfrm>
          <a:prstGeom prst="rect">
            <a:avLst/>
          </a:prstGeom>
        </p:spPr>
      </p:pic>
      <p:grpSp>
        <p:nvGrpSpPr>
          <p:cNvPr id="51" name="Bottom Right">
            <a:extLst>
              <a:ext uri="{FF2B5EF4-FFF2-40B4-BE49-F238E27FC236}">
                <a16:creationId xmlns:a16="http://schemas.microsoft.com/office/drawing/2014/main" id="{CE5E50B5-764C-4CF0-BE62-6330BDB19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9C1BDBFA-B254-41ED-90D6-17F930A079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1E84A133-F5D3-4950-9DC9-A3DEEEBC9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682FFBFE-D99F-4065-9AEC-88E664DB8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421980AE-6D2C-4DAE-A7A8-52045837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63B2229E-2951-41E8-AD53-08D800523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82D20C4F-2AC9-44DD-9092-45ACB8A17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08C98BF0-6D5F-4454-8756-16602535A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B6F1B3E8-AAFA-43AA-9872-DF033CCBF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ECAE8F4B-267D-4381-A9FD-CEF14AE6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TextBox 8">
            <a:extLst>
              <a:ext uri="{FF2B5EF4-FFF2-40B4-BE49-F238E27FC236}">
                <a16:creationId xmlns:a16="http://schemas.microsoft.com/office/drawing/2014/main" id="{D953AC12-AB5C-BBB2-E142-9CE91E5ABD7F}"/>
              </a:ext>
            </a:extLst>
          </p:cNvPr>
          <p:cNvSpPr txBox="1"/>
          <p:nvPr/>
        </p:nvSpPr>
        <p:spPr>
          <a:xfrm>
            <a:off x="1706233" y="3731378"/>
            <a:ext cx="3795447" cy="369332"/>
          </a:xfrm>
          <a:prstGeom prst="rect">
            <a:avLst/>
          </a:prstGeom>
          <a:noFill/>
        </p:spPr>
        <p:txBody>
          <a:bodyPr wrap="square" rtlCol="0">
            <a:spAutoFit/>
          </a:bodyPr>
          <a:lstStyle/>
          <a:p>
            <a:r>
              <a:rPr lang="en-SG" dirty="0"/>
              <a:t>Before adding White Noise</a:t>
            </a:r>
          </a:p>
        </p:txBody>
      </p:sp>
      <p:sp>
        <p:nvSpPr>
          <p:cNvPr id="10" name="TextBox 9">
            <a:extLst>
              <a:ext uri="{FF2B5EF4-FFF2-40B4-BE49-F238E27FC236}">
                <a16:creationId xmlns:a16="http://schemas.microsoft.com/office/drawing/2014/main" id="{2766F0CB-1D36-E30C-EC3A-9593D8222143}"/>
              </a:ext>
            </a:extLst>
          </p:cNvPr>
          <p:cNvSpPr txBox="1"/>
          <p:nvPr/>
        </p:nvSpPr>
        <p:spPr>
          <a:xfrm>
            <a:off x="7786649" y="3704330"/>
            <a:ext cx="3603916" cy="369332"/>
          </a:xfrm>
          <a:prstGeom prst="rect">
            <a:avLst/>
          </a:prstGeom>
          <a:noFill/>
        </p:spPr>
        <p:txBody>
          <a:bodyPr wrap="square" rtlCol="0">
            <a:spAutoFit/>
          </a:bodyPr>
          <a:lstStyle/>
          <a:p>
            <a:r>
              <a:rPr lang="en-SG" dirty="0"/>
              <a:t>After adding White Noise</a:t>
            </a:r>
          </a:p>
        </p:txBody>
      </p:sp>
    </p:spTree>
    <p:extLst>
      <p:ext uri="{BB962C8B-B14F-4D97-AF65-F5344CB8AC3E}">
        <p14:creationId xmlns:p14="http://schemas.microsoft.com/office/powerpoint/2010/main" val="350136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5" name="Freeform: Shape 4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Freeform: Shape 4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F4BE07EF-D51B-C905-BA7C-D7E404DC9277}"/>
              </a:ext>
            </a:extLst>
          </p:cNvPr>
          <p:cNvSpPr>
            <a:spLocks noGrp="1"/>
          </p:cNvSpPr>
          <p:nvPr>
            <p:ph type="title"/>
          </p:nvPr>
        </p:nvSpPr>
        <p:spPr>
          <a:xfrm>
            <a:off x="508450" y="620970"/>
            <a:ext cx="5008430" cy="2236864"/>
          </a:xfrm>
        </p:spPr>
        <p:txBody>
          <a:bodyPr vert="horz" lIns="91440" tIns="45720" rIns="91440" bIns="45720" rtlCol="0" anchor="ctr">
            <a:normAutofit/>
          </a:bodyPr>
          <a:lstStyle/>
          <a:p>
            <a:r>
              <a:rPr lang="en-US" kern="1200" dirty="0">
                <a:solidFill>
                  <a:schemeClr val="tx2"/>
                </a:solidFill>
                <a:latin typeface="+mj-lt"/>
                <a:ea typeface="+mj-ea"/>
                <a:cs typeface="+mj-cs"/>
              </a:rPr>
              <a:t>ACF Plot (Apple)</a:t>
            </a:r>
          </a:p>
        </p:txBody>
      </p:sp>
      <p:sp>
        <p:nvSpPr>
          <p:cNvPr id="6" name="TextBox 5">
            <a:extLst>
              <a:ext uri="{FF2B5EF4-FFF2-40B4-BE49-F238E27FC236}">
                <a16:creationId xmlns:a16="http://schemas.microsoft.com/office/drawing/2014/main" id="{F8DB4BA8-373B-4D28-A922-E9D31CD0A1D0}"/>
              </a:ext>
            </a:extLst>
          </p:cNvPr>
          <p:cNvSpPr txBox="1"/>
          <p:nvPr/>
        </p:nvSpPr>
        <p:spPr>
          <a:xfrm>
            <a:off x="513112" y="2660153"/>
            <a:ext cx="4660756" cy="3452934"/>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This is what the ACF plot for Apple looked like. From this, its shown that the only value for where the value is 1 is when comparing with its past self. The rest of the lags show that there is little to no correlation between the observations of the stock prices at those lags. This makes sense and the price of a stock is constantly changing and is very rarely, the same</a:t>
            </a:r>
          </a:p>
        </p:txBody>
      </p:sp>
      <p:pic>
        <p:nvPicPr>
          <p:cNvPr id="5" name="Content Placeholder 4">
            <a:extLst>
              <a:ext uri="{FF2B5EF4-FFF2-40B4-BE49-F238E27FC236}">
                <a16:creationId xmlns:a16="http://schemas.microsoft.com/office/drawing/2014/main" id="{EB9EA56A-3B2A-1FF6-7DBA-6B97CBA90B70}"/>
              </a:ext>
            </a:extLst>
          </p:cNvPr>
          <p:cNvPicPr>
            <a:picLocks noGrp="1" noChangeAspect="1"/>
          </p:cNvPicPr>
          <p:nvPr>
            <p:ph idx="1"/>
          </p:nvPr>
        </p:nvPicPr>
        <p:blipFill>
          <a:blip r:embed="rId2"/>
          <a:stretch>
            <a:fillRect/>
          </a:stretch>
        </p:blipFill>
        <p:spPr>
          <a:xfrm>
            <a:off x="5602903" y="1374488"/>
            <a:ext cx="6387190" cy="4103769"/>
          </a:xfrm>
          <a:prstGeom prst="rect">
            <a:avLst/>
          </a:prstGeom>
        </p:spPr>
      </p:pic>
      <p:grpSp>
        <p:nvGrpSpPr>
          <p:cNvPr id="5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01705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8" name="Freeform: Shape 1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0" name="Freeform: Shape 2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8" name="Rectangle 3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C23BAD38-30D1-4252-8149-903B66D8B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42">
              <a:extLst>
                <a:ext uri="{FF2B5EF4-FFF2-40B4-BE49-F238E27FC236}">
                  <a16:creationId xmlns:a16="http://schemas.microsoft.com/office/drawing/2014/main" id="{9EF8871A-7DF5-4751-8948-75984B0FB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Freeform: Shape 43">
              <a:extLst>
                <a:ext uri="{FF2B5EF4-FFF2-40B4-BE49-F238E27FC236}">
                  <a16:creationId xmlns:a16="http://schemas.microsoft.com/office/drawing/2014/main" id="{46A6F3E3-6529-4B7E-8D31-317E141F1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8C70AD52-D54F-41A3-91B9-9BC0DDAF8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37F2387-BA4B-46C5-ABBD-E9272097E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C2E1B2E0-5DD5-4599-BDEC-F26CEF9E9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A88C97C-1B3C-4A30-B1C0-D4AFEDC97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86C4CC9D-7C49-41ED-8FE2-61EC66F0B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C51EA8C3-05E0-4F68-9BA7-F3F6C669D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A90C6699-6C95-B20F-2116-A39D4144EBB9}"/>
              </a:ext>
            </a:extLst>
          </p:cNvPr>
          <p:cNvSpPr>
            <a:spLocks noGrp="1"/>
          </p:cNvSpPr>
          <p:nvPr>
            <p:ph type="title"/>
          </p:nvPr>
        </p:nvSpPr>
        <p:spPr>
          <a:xfrm>
            <a:off x="3278420" y="-407292"/>
            <a:ext cx="5996619" cy="1490968"/>
          </a:xfrm>
        </p:spPr>
        <p:txBody>
          <a:bodyPr vert="horz" lIns="91440" tIns="45720" rIns="91440" bIns="45720" rtlCol="0" anchor="ctr">
            <a:normAutofit/>
          </a:bodyPr>
          <a:lstStyle/>
          <a:p>
            <a:r>
              <a:rPr lang="en-US" sz="5400" kern="1200" dirty="0">
                <a:solidFill>
                  <a:schemeClr val="tx2"/>
                </a:solidFill>
                <a:latin typeface="+mj-lt"/>
                <a:ea typeface="+mj-ea"/>
                <a:cs typeface="+mj-cs"/>
              </a:rPr>
              <a:t>Amazon Stock</a:t>
            </a:r>
          </a:p>
        </p:txBody>
      </p:sp>
      <p:grpSp>
        <p:nvGrpSpPr>
          <p:cNvPr id="52" name="Cross">
            <a:extLst>
              <a:ext uri="{FF2B5EF4-FFF2-40B4-BE49-F238E27FC236}">
                <a16:creationId xmlns:a16="http://schemas.microsoft.com/office/drawing/2014/main" id="{4927067E-BE13-4DBB-AC1E-9847B890B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3" name="Straight Connector 52">
              <a:extLst>
                <a:ext uri="{FF2B5EF4-FFF2-40B4-BE49-F238E27FC236}">
                  <a16:creationId xmlns:a16="http://schemas.microsoft.com/office/drawing/2014/main" id="{B62F8BF3-36CC-4073-AE00-A422A57FD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795C5F4E-7F61-464E-B716-44F5797553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Content Placeholder 4">
            <a:extLst>
              <a:ext uri="{FF2B5EF4-FFF2-40B4-BE49-F238E27FC236}">
                <a16:creationId xmlns:a16="http://schemas.microsoft.com/office/drawing/2014/main" id="{7C36BCAE-171B-A745-063F-C0AD9F36C0F2}"/>
              </a:ext>
            </a:extLst>
          </p:cNvPr>
          <p:cNvPicPr>
            <a:picLocks noGrp="1" noChangeAspect="1"/>
          </p:cNvPicPr>
          <p:nvPr>
            <p:ph idx="1"/>
          </p:nvPr>
        </p:nvPicPr>
        <p:blipFill>
          <a:blip r:embed="rId2"/>
          <a:stretch>
            <a:fillRect/>
          </a:stretch>
        </p:blipFill>
        <p:spPr>
          <a:xfrm>
            <a:off x="684968" y="4040416"/>
            <a:ext cx="5151489" cy="1725749"/>
          </a:xfrm>
          <a:prstGeom prst="rect">
            <a:avLst/>
          </a:prstGeom>
        </p:spPr>
      </p:pic>
      <p:pic>
        <p:nvPicPr>
          <p:cNvPr id="7" name="Picture 6">
            <a:extLst>
              <a:ext uri="{FF2B5EF4-FFF2-40B4-BE49-F238E27FC236}">
                <a16:creationId xmlns:a16="http://schemas.microsoft.com/office/drawing/2014/main" id="{47E1CA84-40F6-CEC3-FE9A-01F427D528B1}"/>
              </a:ext>
            </a:extLst>
          </p:cNvPr>
          <p:cNvPicPr>
            <a:picLocks noChangeAspect="1"/>
          </p:cNvPicPr>
          <p:nvPr/>
        </p:nvPicPr>
        <p:blipFill>
          <a:blip r:embed="rId3"/>
          <a:stretch>
            <a:fillRect/>
          </a:stretch>
        </p:blipFill>
        <p:spPr>
          <a:xfrm>
            <a:off x="6272284" y="4119971"/>
            <a:ext cx="5151489" cy="1609840"/>
          </a:xfrm>
          <a:prstGeom prst="rect">
            <a:avLst/>
          </a:prstGeom>
        </p:spPr>
      </p:pic>
      <p:grpSp>
        <p:nvGrpSpPr>
          <p:cNvPr id="56" name="Bottom Right">
            <a:extLst>
              <a:ext uri="{FF2B5EF4-FFF2-40B4-BE49-F238E27FC236}">
                <a16:creationId xmlns:a16="http://schemas.microsoft.com/office/drawing/2014/main" id="{D11A5264-0A9F-46A0-B3ED-9B336D9706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7" name="Graphic 157">
              <a:extLst>
                <a:ext uri="{FF2B5EF4-FFF2-40B4-BE49-F238E27FC236}">
                  <a16:creationId xmlns:a16="http://schemas.microsoft.com/office/drawing/2014/main" id="{A1B8A55C-B130-4222-B98F-16CA78B9CF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82D40CFF-E2DF-48E0-8896-5166887A3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37A4DB32-F7AD-42D8-A125-6CFB9B252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76CA230A-C491-40F1-B028-898C23C8D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E27DB684-4D1D-4152-8ECC-62EC93D71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70AD88BE-AE84-4CD6-A22A-26C3D9BD2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C9DC46C-EF52-4B9D-98C0-6225FB9D5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AC279F2D-8036-4201-8D63-8BE961F09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2554FA09-485D-4EB3-9D6F-C19A292F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9794503A-3C8A-A733-9188-935B702DB2CF}"/>
              </a:ext>
            </a:extLst>
          </p:cNvPr>
          <p:cNvSpPr txBox="1"/>
          <p:nvPr/>
        </p:nvSpPr>
        <p:spPr>
          <a:xfrm>
            <a:off x="2777858" y="1041629"/>
            <a:ext cx="6758609" cy="2031325"/>
          </a:xfrm>
          <a:prstGeom prst="rect">
            <a:avLst/>
          </a:prstGeom>
          <a:noFill/>
        </p:spPr>
        <p:txBody>
          <a:bodyPr wrap="square" rtlCol="0">
            <a:spAutoFit/>
          </a:bodyPr>
          <a:lstStyle/>
          <a:p>
            <a:r>
              <a:rPr lang="en-US" dirty="0">
                <a:solidFill>
                  <a:schemeClr val="tx2"/>
                </a:solidFill>
              </a:rPr>
              <a:t>I then plotted the original time series , the first difference, and the Log and First Difference. The plot before adding White Noise shows that. As can be seen, this is the difference in the dataset before and after adding White Noise. We can see the difference to be huge as it helped to show whether the data is homoscedastic or heteroskedastic better</a:t>
            </a:r>
          </a:p>
          <a:p>
            <a:endParaRPr lang="en-SG" dirty="0"/>
          </a:p>
        </p:txBody>
      </p:sp>
      <p:sp>
        <p:nvSpPr>
          <p:cNvPr id="4" name="TextBox 3">
            <a:extLst>
              <a:ext uri="{FF2B5EF4-FFF2-40B4-BE49-F238E27FC236}">
                <a16:creationId xmlns:a16="http://schemas.microsoft.com/office/drawing/2014/main" id="{879B4E2B-0EAE-F0A5-13D6-CFF18E71BC05}"/>
              </a:ext>
            </a:extLst>
          </p:cNvPr>
          <p:cNvSpPr txBox="1"/>
          <p:nvPr/>
        </p:nvSpPr>
        <p:spPr>
          <a:xfrm>
            <a:off x="1436180" y="3535238"/>
            <a:ext cx="3379304" cy="369332"/>
          </a:xfrm>
          <a:prstGeom prst="rect">
            <a:avLst/>
          </a:prstGeom>
          <a:noFill/>
        </p:spPr>
        <p:txBody>
          <a:bodyPr wrap="square" rtlCol="0">
            <a:spAutoFit/>
          </a:bodyPr>
          <a:lstStyle/>
          <a:p>
            <a:r>
              <a:rPr lang="en-SG" dirty="0"/>
              <a:t>Before adding White Noise</a:t>
            </a:r>
          </a:p>
        </p:txBody>
      </p:sp>
      <p:sp>
        <p:nvSpPr>
          <p:cNvPr id="6" name="TextBox 5">
            <a:extLst>
              <a:ext uri="{FF2B5EF4-FFF2-40B4-BE49-F238E27FC236}">
                <a16:creationId xmlns:a16="http://schemas.microsoft.com/office/drawing/2014/main" id="{C3853EDB-D291-D6F6-F216-09BB0948B242}"/>
              </a:ext>
            </a:extLst>
          </p:cNvPr>
          <p:cNvSpPr txBox="1"/>
          <p:nvPr/>
        </p:nvSpPr>
        <p:spPr>
          <a:xfrm>
            <a:off x="7376518" y="3495928"/>
            <a:ext cx="4047214" cy="369332"/>
          </a:xfrm>
          <a:prstGeom prst="rect">
            <a:avLst/>
          </a:prstGeom>
          <a:noFill/>
        </p:spPr>
        <p:txBody>
          <a:bodyPr wrap="square" rtlCol="0">
            <a:spAutoFit/>
          </a:bodyPr>
          <a:lstStyle/>
          <a:p>
            <a:r>
              <a:rPr lang="en-SG" dirty="0"/>
              <a:t>After adding White Noise</a:t>
            </a:r>
          </a:p>
        </p:txBody>
      </p:sp>
    </p:spTree>
    <p:extLst>
      <p:ext uri="{BB962C8B-B14F-4D97-AF65-F5344CB8AC3E}">
        <p14:creationId xmlns:p14="http://schemas.microsoft.com/office/powerpoint/2010/main" val="363636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6A64F44C-C80B-97C6-461B-9AD5899FB5AF}"/>
              </a:ext>
            </a:extLst>
          </p:cNvPr>
          <p:cNvSpPr>
            <a:spLocks noGrp="1"/>
          </p:cNvSpPr>
          <p:nvPr>
            <p:ph type="title"/>
          </p:nvPr>
        </p:nvSpPr>
        <p:spPr>
          <a:xfrm>
            <a:off x="281793" y="763077"/>
            <a:ext cx="5235087" cy="2236864"/>
          </a:xfrm>
        </p:spPr>
        <p:txBody>
          <a:bodyPr vert="horz" lIns="91440" tIns="45720" rIns="91440" bIns="45720" rtlCol="0" anchor="ctr">
            <a:normAutofit/>
          </a:bodyPr>
          <a:lstStyle/>
          <a:p>
            <a:r>
              <a:rPr lang="en-US" kern="1200" dirty="0">
                <a:solidFill>
                  <a:schemeClr val="tx2"/>
                </a:solidFill>
                <a:latin typeface="+mj-lt"/>
                <a:ea typeface="+mj-ea"/>
                <a:cs typeface="+mj-cs"/>
              </a:rPr>
              <a:t>ACF Plot (Amazon)</a:t>
            </a:r>
          </a:p>
        </p:txBody>
      </p:sp>
      <p:sp>
        <p:nvSpPr>
          <p:cNvPr id="6" name="TextBox 5">
            <a:extLst>
              <a:ext uri="{FF2B5EF4-FFF2-40B4-BE49-F238E27FC236}">
                <a16:creationId xmlns:a16="http://schemas.microsoft.com/office/drawing/2014/main" id="{0B75CDCB-F861-D07A-E351-4F7FA0E1CD22}"/>
              </a:ext>
            </a:extLst>
          </p:cNvPr>
          <p:cNvSpPr txBox="1"/>
          <p:nvPr/>
        </p:nvSpPr>
        <p:spPr>
          <a:xfrm>
            <a:off x="1185756" y="2955401"/>
            <a:ext cx="3988112" cy="3157686"/>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a:solidFill>
                  <a:schemeClr val="tx2"/>
                </a:solidFill>
              </a:rPr>
              <a:t>From this, we can also see that there is only a strong correlation when comparing to its past self, while the rest of the lags show very little to no correlation. Thus this further proves that the stock prices cannot be compared to the rest as they vary much from each other.</a:t>
            </a:r>
          </a:p>
        </p:txBody>
      </p:sp>
      <p:pic>
        <p:nvPicPr>
          <p:cNvPr id="5" name="Content Placeholder 4" descr="A graph with blue dots and numbers&#10;&#10;Description automatically generated">
            <a:extLst>
              <a:ext uri="{FF2B5EF4-FFF2-40B4-BE49-F238E27FC236}">
                <a16:creationId xmlns:a16="http://schemas.microsoft.com/office/drawing/2014/main" id="{1FB9E87E-ADC6-090E-AE3E-383E899C8D48}"/>
              </a:ext>
            </a:extLst>
          </p:cNvPr>
          <p:cNvPicPr>
            <a:picLocks noGrp="1" noChangeAspect="1"/>
          </p:cNvPicPr>
          <p:nvPr>
            <p:ph idx="1"/>
          </p:nvPr>
        </p:nvPicPr>
        <p:blipFill>
          <a:blip r:embed="rId2"/>
          <a:stretch>
            <a:fillRect/>
          </a:stretch>
        </p:blipFill>
        <p:spPr>
          <a:xfrm>
            <a:off x="5602903" y="1422392"/>
            <a:ext cx="6387190" cy="4007961"/>
          </a:xfrm>
          <a:prstGeom prst="rect">
            <a:avLst/>
          </a:prstGeom>
        </p:spPr>
      </p:pic>
      <p:grpSp>
        <p:nvGrpSpPr>
          <p:cNvPr id="2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99259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8" name="Freeform: Shape 1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0" name="Freeform: Shape 2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8" name="Rectangle 3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C23BAD38-30D1-4252-8149-903B66D8B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42">
              <a:extLst>
                <a:ext uri="{FF2B5EF4-FFF2-40B4-BE49-F238E27FC236}">
                  <a16:creationId xmlns:a16="http://schemas.microsoft.com/office/drawing/2014/main" id="{9EF8871A-7DF5-4751-8948-75984B0FB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Freeform: Shape 43">
              <a:extLst>
                <a:ext uri="{FF2B5EF4-FFF2-40B4-BE49-F238E27FC236}">
                  <a16:creationId xmlns:a16="http://schemas.microsoft.com/office/drawing/2014/main" id="{46A6F3E3-6529-4B7E-8D31-317E141F1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8C70AD52-D54F-41A3-91B9-9BC0DDAF8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37F2387-BA4B-46C5-ABBD-E9272097E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C2E1B2E0-5DD5-4599-BDEC-F26CEF9E9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A88C97C-1B3C-4A30-B1C0-D4AFEDC97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86C4CC9D-7C49-41ED-8FE2-61EC66F0B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C51EA8C3-05E0-4F68-9BA7-F3F6C669D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6E2481B1-C59E-9461-CAE5-EA49FFBAD3EC}"/>
              </a:ext>
            </a:extLst>
          </p:cNvPr>
          <p:cNvSpPr>
            <a:spLocks noGrp="1"/>
          </p:cNvSpPr>
          <p:nvPr>
            <p:ph type="title"/>
          </p:nvPr>
        </p:nvSpPr>
        <p:spPr>
          <a:xfrm>
            <a:off x="3888663" y="-24126"/>
            <a:ext cx="5996619" cy="978284"/>
          </a:xfrm>
        </p:spPr>
        <p:txBody>
          <a:bodyPr vert="horz" lIns="91440" tIns="45720" rIns="91440" bIns="45720" rtlCol="0" anchor="ctr">
            <a:normAutofit/>
          </a:bodyPr>
          <a:lstStyle/>
          <a:p>
            <a:r>
              <a:rPr lang="en-US" sz="5400" kern="1200" dirty="0">
                <a:solidFill>
                  <a:schemeClr val="tx2"/>
                </a:solidFill>
                <a:latin typeface="+mj-lt"/>
                <a:ea typeface="+mj-ea"/>
                <a:cs typeface="+mj-cs"/>
              </a:rPr>
              <a:t>DBS Stock</a:t>
            </a:r>
          </a:p>
        </p:txBody>
      </p:sp>
      <p:grpSp>
        <p:nvGrpSpPr>
          <p:cNvPr id="52" name="Cross">
            <a:extLst>
              <a:ext uri="{FF2B5EF4-FFF2-40B4-BE49-F238E27FC236}">
                <a16:creationId xmlns:a16="http://schemas.microsoft.com/office/drawing/2014/main" id="{4927067E-BE13-4DBB-AC1E-9847B890B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3" name="Straight Connector 52">
              <a:extLst>
                <a:ext uri="{FF2B5EF4-FFF2-40B4-BE49-F238E27FC236}">
                  <a16:creationId xmlns:a16="http://schemas.microsoft.com/office/drawing/2014/main" id="{B62F8BF3-36CC-4073-AE00-A422A57FD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795C5F4E-7F61-464E-B716-44F5797553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Content Placeholder 4">
            <a:extLst>
              <a:ext uri="{FF2B5EF4-FFF2-40B4-BE49-F238E27FC236}">
                <a16:creationId xmlns:a16="http://schemas.microsoft.com/office/drawing/2014/main" id="{6B05FBD5-C0DB-0753-A652-6281909754F8}"/>
              </a:ext>
            </a:extLst>
          </p:cNvPr>
          <p:cNvPicPr>
            <a:picLocks noGrp="1" noChangeAspect="1"/>
          </p:cNvPicPr>
          <p:nvPr>
            <p:ph idx="1"/>
          </p:nvPr>
        </p:nvPicPr>
        <p:blipFill>
          <a:blip r:embed="rId2"/>
          <a:stretch>
            <a:fillRect/>
          </a:stretch>
        </p:blipFill>
        <p:spPr>
          <a:xfrm>
            <a:off x="537398" y="3951315"/>
            <a:ext cx="5151489" cy="1635596"/>
          </a:xfrm>
          <a:prstGeom prst="rect">
            <a:avLst/>
          </a:prstGeom>
        </p:spPr>
      </p:pic>
      <p:pic>
        <p:nvPicPr>
          <p:cNvPr id="7" name="Picture 6">
            <a:extLst>
              <a:ext uri="{FF2B5EF4-FFF2-40B4-BE49-F238E27FC236}">
                <a16:creationId xmlns:a16="http://schemas.microsoft.com/office/drawing/2014/main" id="{150C69FD-C519-1615-5BBD-1E396883D321}"/>
              </a:ext>
            </a:extLst>
          </p:cNvPr>
          <p:cNvPicPr>
            <a:picLocks noChangeAspect="1"/>
          </p:cNvPicPr>
          <p:nvPr/>
        </p:nvPicPr>
        <p:blipFill>
          <a:blip r:embed="rId3"/>
          <a:stretch>
            <a:fillRect/>
          </a:stretch>
        </p:blipFill>
        <p:spPr>
          <a:xfrm>
            <a:off x="6327509" y="3927358"/>
            <a:ext cx="5151489" cy="1635596"/>
          </a:xfrm>
          <a:prstGeom prst="rect">
            <a:avLst/>
          </a:prstGeom>
        </p:spPr>
      </p:pic>
      <p:grpSp>
        <p:nvGrpSpPr>
          <p:cNvPr id="56" name="Bottom Right">
            <a:extLst>
              <a:ext uri="{FF2B5EF4-FFF2-40B4-BE49-F238E27FC236}">
                <a16:creationId xmlns:a16="http://schemas.microsoft.com/office/drawing/2014/main" id="{D11A5264-0A9F-46A0-B3ED-9B336D9706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7" name="Graphic 157">
              <a:extLst>
                <a:ext uri="{FF2B5EF4-FFF2-40B4-BE49-F238E27FC236}">
                  <a16:creationId xmlns:a16="http://schemas.microsoft.com/office/drawing/2014/main" id="{A1B8A55C-B130-4222-B98F-16CA78B9CF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82D40CFF-E2DF-48E0-8896-5166887A3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37A4DB32-F7AD-42D8-A125-6CFB9B252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76CA230A-C491-40F1-B028-898C23C8D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E27DB684-4D1D-4152-8ECC-62EC93D71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70AD88BE-AE84-4CD6-A22A-26C3D9BD2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C9DC46C-EF52-4B9D-98C0-6225FB9D5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AC279F2D-8036-4201-8D63-8BE961F09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2554FA09-485D-4EB3-9D6F-C19A292F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B2AFF503-0352-AA3D-A0EE-08DC46683FA4}"/>
              </a:ext>
            </a:extLst>
          </p:cNvPr>
          <p:cNvSpPr txBox="1"/>
          <p:nvPr/>
        </p:nvSpPr>
        <p:spPr>
          <a:xfrm>
            <a:off x="2388244" y="1091997"/>
            <a:ext cx="7148223" cy="1754326"/>
          </a:xfrm>
          <a:prstGeom prst="rect">
            <a:avLst/>
          </a:prstGeom>
          <a:noFill/>
        </p:spPr>
        <p:txBody>
          <a:bodyPr wrap="square" rtlCol="0">
            <a:spAutoFit/>
          </a:bodyPr>
          <a:lstStyle/>
          <a:p>
            <a:r>
              <a:rPr lang="en-US" dirty="0">
                <a:solidFill>
                  <a:schemeClr val="tx2"/>
                </a:solidFill>
              </a:rPr>
              <a:t>I then plotted the original time series , the first difference, and the Log and First Difference. The plot before adding White Noise shows that. The dataset before adding white noise looks empty , however, after adding the White Noise, the dataset looks much more heteroskedastic and will be better for the </a:t>
            </a:r>
            <a:r>
              <a:rPr lang="en-US">
                <a:solidFill>
                  <a:schemeClr val="tx2"/>
                </a:solidFill>
              </a:rPr>
              <a:t>predictive model</a:t>
            </a:r>
            <a:endParaRPr lang="en-US" dirty="0">
              <a:solidFill>
                <a:schemeClr val="tx2"/>
              </a:solidFill>
            </a:endParaRPr>
          </a:p>
          <a:p>
            <a:endParaRPr lang="en-SG" dirty="0"/>
          </a:p>
        </p:txBody>
      </p:sp>
      <p:sp>
        <p:nvSpPr>
          <p:cNvPr id="4" name="TextBox 3">
            <a:extLst>
              <a:ext uri="{FF2B5EF4-FFF2-40B4-BE49-F238E27FC236}">
                <a16:creationId xmlns:a16="http://schemas.microsoft.com/office/drawing/2014/main" id="{A3E4880B-2562-B72F-2074-BCDDCC9141F3}"/>
              </a:ext>
            </a:extLst>
          </p:cNvPr>
          <p:cNvSpPr txBox="1"/>
          <p:nvPr/>
        </p:nvSpPr>
        <p:spPr>
          <a:xfrm>
            <a:off x="1591238" y="3335092"/>
            <a:ext cx="3155691" cy="369332"/>
          </a:xfrm>
          <a:prstGeom prst="rect">
            <a:avLst/>
          </a:prstGeom>
          <a:noFill/>
        </p:spPr>
        <p:txBody>
          <a:bodyPr wrap="square" rtlCol="0">
            <a:spAutoFit/>
          </a:bodyPr>
          <a:lstStyle/>
          <a:p>
            <a:r>
              <a:rPr lang="en-SG" dirty="0"/>
              <a:t>Before adding White Noise</a:t>
            </a:r>
          </a:p>
        </p:txBody>
      </p:sp>
      <p:sp>
        <p:nvSpPr>
          <p:cNvPr id="6" name="TextBox 5">
            <a:extLst>
              <a:ext uri="{FF2B5EF4-FFF2-40B4-BE49-F238E27FC236}">
                <a16:creationId xmlns:a16="http://schemas.microsoft.com/office/drawing/2014/main" id="{677257BA-8B74-52EE-9628-2327B1507DF1}"/>
              </a:ext>
            </a:extLst>
          </p:cNvPr>
          <p:cNvSpPr txBox="1"/>
          <p:nvPr/>
        </p:nvSpPr>
        <p:spPr>
          <a:xfrm>
            <a:off x="7195930" y="3295252"/>
            <a:ext cx="3516193" cy="369332"/>
          </a:xfrm>
          <a:prstGeom prst="rect">
            <a:avLst/>
          </a:prstGeom>
          <a:noFill/>
        </p:spPr>
        <p:txBody>
          <a:bodyPr wrap="square" rtlCol="0">
            <a:spAutoFit/>
          </a:bodyPr>
          <a:lstStyle/>
          <a:p>
            <a:r>
              <a:rPr lang="en-SG" dirty="0"/>
              <a:t>After adding White Noise</a:t>
            </a:r>
          </a:p>
        </p:txBody>
      </p:sp>
    </p:spTree>
    <p:extLst>
      <p:ext uri="{BB962C8B-B14F-4D97-AF65-F5344CB8AC3E}">
        <p14:creationId xmlns:p14="http://schemas.microsoft.com/office/powerpoint/2010/main" val="501039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9E9C4B0-CEBD-4361-74B3-7298E5D818EF}"/>
              </a:ext>
            </a:extLst>
          </p:cNvPr>
          <p:cNvSpPr>
            <a:spLocks noGrp="1"/>
          </p:cNvSpPr>
          <p:nvPr>
            <p:ph type="title"/>
          </p:nvPr>
        </p:nvSpPr>
        <p:spPr>
          <a:xfrm>
            <a:off x="521088" y="559813"/>
            <a:ext cx="4665463" cy="2236864"/>
          </a:xfrm>
        </p:spPr>
        <p:txBody>
          <a:bodyPr>
            <a:normAutofit/>
          </a:bodyPr>
          <a:lstStyle/>
          <a:p>
            <a:r>
              <a:rPr lang="en-SG" dirty="0"/>
              <a:t>ACF Plot (DBS)</a:t>
            </a:r>
          </a:p>
        </p:txBody>
      </p:sp>
      <p:sp>
        <p:nvSpPr>
          <p:cNvPr id="3" name="Content Placeholder 2">
            <a:extLst>
              <a:ext uri="{FF2B5EF4-FFF2-40B4-BE49-F238E27FC236}">
                <a16:creationId xmlns:a16="http://schemas.microsoft.com/office/drawing/2014/main" id="{72745D41-DFBC-08A9-859E-FD207AC16993}"/>
              </a:ext>
            </a:extLst>
          </p:cNvPr>
          <p:cNvSpPr>
            <a:spLocks noGrp="1"/>
          </p:cNvSpPr>
          <p:nvPr>
            <p:ph idx="1"/>
          </p:nvPr>
        </p:nvSpPr>
        <p:spPr>
          <a:xfrm>
            <a:off x="407779" y="2550160"/>
            <a:ext cx="4766089" cy="3562927"/>
          </a:xfrm>
        </p:spPr>
        <p:txBody>
          <a:bodyPr>
            <a:normAutofit/>
          </a:bodyPr>
          <a:lstStyle/>
          <a:p>
            <a:pPr>
              <a:lnSpc>
                <a:spcPct val="100000"/>
              </a:lnSpc>
            </a:pPr>
            <a:r>
              <a:rPr lang="en-SG" sz="2000" dirty="0"/>
              <a:t>From this plot, we can see that DBS also only has a proper correlation with its past self. The rest of the lags still show little to no correlation, except for at lag 2, where it shows a moderate negative correlation. This could be as DBS might have experience a significant change such as a market-wide event, during that lag.</a:t>
            </a:r>
          </a:p>
        </p:txBody>
      </p:sp>
      <p:pic>
        <p:nvPicPr>
          <p:cNvPr id="5" name="Picture 4">
            <a:extLst>
              <a:ext uri="{FF2B5EF4-FFF2-40B4-BE49-F238E27FC236}">
                <a16:creationId xmlns:a16="http://schemas.microsoft.com/office/drawing/2014/main" id="{FC0422B5-2733-2AF0-D1D4-4516F9ADD3D5}"/>
              </a:ext>
            </a:extLst>
          </p:cNvPr>
          <p:cNvPicPr>
            <a:picLocks noChangeAspect="1"/>
          </p:cNvPicPr>
          <p:nvPr/>
        </p:nvPicPr>
        <p:blipFill>
          <a:blip r:embed="rId2"/>
          <a:stretch>
            <a:fillRect/>
          </a:stretch>
        </p:blipFill>
        <p:spPr>
          <a:xfrm>
            <a:off x="5602903" y="1206825"/>
            <a:ext cx="6387190" cy="4439096"/>
          </a:xfrm>
          <a:prstGeom prst="rect">
            <a:avLst/>
          </a:prstGeom>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28511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 name="Top left">
            <a:extLst>
              <a:ext uri="{FF2B5EF4-FFF2-40B4-BE49-F238E27FC236}">
                <a16:creationId xmlns:a16="http://schemas.microsoft.com/office/drawing/2014/main" id="{20DFCADB-FDFA-4684-9512-FD40A13EF8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3" name="Freeform: Shape 22">
              <a:extLst>
                <a:ext uri="{FF2B5EF4-FFF2-40B4-BE49-F238E27FC236}">
                  <a16:creationId xmlns:a16="http://schemas.microsoft.com/office/drawing/2014/main" id="{3CF62D66-6276-41C9-BF19-762B5E7C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E2F128DD-82CF-4382-B4CC-FF57EE2DA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2274C3E3-D2F1-4687-B54E-EAEF5C96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7A2C8BE6-70FF-42A4-A430-2C2CE2EFE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3B2DFA8E-B212-43DB-BCCC-197A1972F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62C76FFE-0DD2-42D3-BE97-E11C234D5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3CFF1FB2-BD08-44D1-A4AB-3ABDF4C6D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AF8BF72-C84D-4C01-B090-CE2F3AF5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4853BCCD-A594-297F-8562-9E5668386262}"/>
              </a:ext>
            </a:extLst>
          </p:cNvPr>
          <p:cNvSpPr>
            <a:spLocks noGrp="1"/>
          </p:cNvSpPr>
          <p:nvPr>
            <p:ph type="title"/>
          </p:nvPr>
        </p:nvSpPr>
        <p:spPr>
          <a:xfrm>
            <a:off x="273405" y="350893"/>
            <a:ext cx="4184061" cy="1664573"/>
          </a:xfrm>
        </p:spPr>
        <p:txBody>
          <a:bodyPr>
            <a:normAutofit/>
          </a:bodyPr>
          <a:lstStyle/>
          <a:p>
            <a:r>
              <a:rPr lang="en-SG" sz="4100" dirty="0"/>
              <a:t>Predictive Model for Apple</a:t>
            </a:r>
          </a:p>
        </p:txBody>
      </p:sp>
      <p:grpSp>
        <p:nvGrpSpPr>
          <p:cNvPr id="32" name="Group 31">
            <a:extLst>
              <a:ext uri="{FF2B5EF4-FFF2-40B4-BE49-F238E27FC236}">
                <a16:creationId xmlns:a16="http://schemas.microsoft.com/office/drawing/2014/main" id="{59CA7EC1-7302-4393-8C8E-12258F5D42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84664" y="431835"/>
            <a:ext cx="118872" cy="118872"/>
            <a:chOff x="1175347" y="3733800"/>
            <a:chExt cx="118872" cy="118872"/>
          </a:xfrm>
        </p:grpSpPr>
        <p:cxnSp>
          <p:nvCxnSpPr>
            <p:cNvPr id="33" name="Straight Connector 32">
              <a:extLst>
                <a:ext uri="{FF2B5EF4-FFF2-40B4-BE49-F238E27FC236}">
                  <a16:creationId xmlns:a16="http://schemas.microsoft.com/office/drawing/2014/main" id="{35F0BB33-BBF7-4ECA-9EA4-13DBBBFDBB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867B06A1-47C3-458A-832D-639ED434E0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5" name="Content Placeholder 14">
            <a:extLst>
              <a:ext uri="{FF2B5EF4-FFF2-40B4-BE49-F238E27FC236}">
                <a16:creationId xmlns:a16="http://schemas.microsoft.com/office/drawing/2014/main" id="{E7C1E741-456F-3AA9-01B8-EAE4E5A8DA72}"/>
              </a:ext>
            </a:extLst>
          </p:cNvPr>
          <p:cNvSpPr>
            <a:spLocks noGrp="1"/>
          </p:cNvSpPr>
          <p:nvPr>
            <p:ph idx="1"/>
          </p:nvPr>
        </p:nvSpPr>
        <p:spPr>
          <a:xfrm>
            <a:off x="260544" y="2160637"/>
            <a:ext cx="4183792" cy="3728613"/>
          </a:xfrm>
        </p:spPr>
        <p:txBody>
          <a:bodyPr>
            <a:normAutofit/>
          </a:bodyPr>
          <a:lstStyle/>
          <a:p>
            <a:r>
              <a:rPr lang="en-US" sz="1800" dirty="0"/>
              <a:t>I used 2 models,  Auto ARIMA AND SARIMAX. I used Auto ARIMA solely for comparison while SARIMAX is my actual predictive Model. As can be seen from the graph. ARIMA predicted a horizontal trend. SARIMAX on the other hand, predicted a upwards trend, showing that the stock price for Apple will gradually increase, which proved to be right using the test data</a:t>
            </a:r>
          </a:p>
        </p:txBody>
      </p:sp>
      <p:grpSp>
        <p:nvGrpSpPr>
          <p:cNvPr id="36" name="Bottom Right">
            <a:extLst>
              <a:ext uri="{FF2B5EF4-FFF2-40B4-BE49-F238E27FC236}">
                <a16:creationId xmlns:a16="http://schemas.microsoft.com/office/drawing/2014/main" id="{CF0FBF0A-571C-4793-92E2-69154FD1A0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7" name="Graphic 157">
              <a:extLst>
                <a:ext uri="{FF2B5EF4-FFF2-40B4-BE49-F238E27FC236}">
                  <a16:creationId xmlns:a16="http://schemas.microsoft.com/office/drawing/2014/main" id="{76C37DB9-08EE-4C7B-8145-CE312D16E5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9" name="Freeform: Shape 38">
                <a:extLst>
                  <a:ext uri="{FF2B5EF4-FFF2-40B4-BE49-F238E27FC236}">
                    <a16:creationId xmlns:a16="http://schemas.microsoft.com/office/drawing/2014/main" id="{65C9F480-1792-4D59-A177-C5A5FFA4F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39">
                <a:extLst>
                  <a:ext uri="{FF2B5EF4-FFF2-40B4-BE49-F238E27FC236}">
                    <a16:creationId xmlns:a16="http://schemas.microsoft.com/office/drawing/2014/main" id="{8CA5582D-0D58-480B-AAF4-F17345D4F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40">
                <a:extLst>
                  <a:ext uri="{FF2B5EF4-FFF2-40B4-BE49-F238E27FC236}">
                    <a16:creationId xmlns:a16="http://schemas.microsoft.com/office/drawing/2014/main" id="{ABFFAE6F-E127-43A5-A4B8-CF8F16346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Shape 41">
                <a:extLst>
                  <a:ext uri="{FF2B5EF4-FFF2-40B4-BE49-F238E27FC236}">
                    <a16:creationId xmlns:a16="http://schemas.microsoft.com/office/drawing/2014/main" id="{3B504682-B74A-406C-A7D2-E1E0BC594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Shape 42">
                <a:extLst>
                  <a:ext uri="{FF2B5EF4-FFF2-40B4-BE49-F238E27FC236}">
                    <a16:creationId xmlns:a16="http://schemas.microsoft.com/office/drawing/2014/main" id="{1504A420-9330-4CA5-9459-36312D644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43">
                <a:extLst>
                  <a:ext uri="{FF2B5EF4-FFF2-40B4-BE49-F238E27FC236}">
                    <a16:creationId xmlns:a16="http://schemas.microsoft.com/office/drawing/2014/main" id="{586C8238-D2FA-4B36-9E6D-C66AC095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Shape 44">
                <a:extLst>
                  <a:ext uri="{FF2B5EF4-FFF2-40B4-BE49-F238E27FC236}">
                    <a16:creationId xmlns:a16="http://schemas.microsoft.com/office/drawing/2014/main" id="{E6C19B62-CA6A-4529-9046-4704C926B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8" name="Freeform: Shape 37">
              <a:extLst>
                <a:ext uri="{FF2B5EF4-FFF2-40B4-BE49-F238E27FC236}">
                  <a16:creationId xmlns:a16="http://schemas.microsoft.com/office/drawing/2014/main" id="{A6640614-F8F9-47D3-A261-837505957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5" name="Content Placeholder 4">
            <a:extLst>
              <a:ext uri="{FF2B5EF4-FFF2-40B4-BE49-F238E27FC236}">
                <a16:creationId xmlns:a16="http://schemas.microsoft.com/office/drawing/2014/main" id="{748066C4-D93B-5E0C-8F86-DF07DF3B16FE}"/>
              </a:ext>
            </a:extLst>
          </p:cNvPr>
          <p:cNvPicPr>
            <a:picLocks noChangeAspect="1"/>
          </p:cNvPicPr>
          <p:nvPr/>
        </p:nvPicPr>
        <p:blipFill>
          <a:blip r:embed="rId2"/>
          <a:stretch>
            <a:fillRect/>
          </a:stretch>
        </p:blipFill>
        <p:spPr>
          <a:xfrm>
            <a:off x="4647156" y="1597706"/>
            <a:ext cx="3516193" cy="2083343"/>
          </a:xfrm>
          <a:prstGeom prst="rect">
            <a:avLst/>
          </a:prstGeom>
        </p:spPr>
      </p:pic>
      <p:pic>
        <p:nvPicPr>
          <p:cNvPr id="9" name="Picture 8">
            <a:extLst>
              <a:ext uri="{FF2B5EF4-FFF2-40B4-BE49-F238E27FC236}">
                <a16:creationId xmlns:a16="http://schemas.microsoft.com/office/drawing/2014/main" id="{5CED4653-0315-2F4E-9813-62270749016F}"/>
              </a:ext>
            </a:extLst>
          </p:cNvPr>
          <p:cNvPicPr>
            <a:picLocks noChangeAspect="1"/>
          </p:cNvPicPr>
          <p:nvPr/>
        </p:nvPicPr>
        <p:blipFill>
          <a:blip r:embed="rId3"/>
          <a:stretch>
            <a:fillRect/>
          </a:stretch>
        </p:blipFill>
        <p:spPr>
          <a:xfrm>
            <a:off x="8464748" y="1447509"/>
            <a:ext cx="3505340" cy="2006807"/>
          </a:xfrm>
          <a:prstGeom prst="rect">
            <a:avLst/>
          </a:prstGeom>
        </p:spPr>
      </p:pic>
      <p:pic>
        <p:nvPicPr>
          <p:cNvPr id="11" name="Picture 10">
            <a:extLst>
              <a:ext uri="{FF2B5EF4-FFF2-40B4-BE49-F238E27FC236}">
                <a16:creationId xmlns:a16="http://schemas.microsoft.com/office/drawing/2014/main" id="{1F09F7F9-5CD9-A528-2784-1B5996B2705B}"/>
              </a:ext>
            </a:extLst>
          </p:cNvPr>
          <p:cNvPicPr>
            <a:picLocks noChangeAspect="1"/>
          </p:cNvPicPr>
          <p:nvPr/>
        </p:nvPicPr>
        <p:blipFill>
          <a:blip r:embed="rId4"/>
          <a:stretch>
            <a:fillRect/>
          </a:stretch>
        </p:blipFill>
        <p:spPr>
          <a:xfrm>
            <a:off x="8430696" y="3708210"/>
            <a:ext cx="3573444" cy="1813521"/>
          </a:xfrm>
          <a:prstGeom prst="rect">
            <a:avLst/>
          </a:prstGeom>
        </p:spPr>
      </p:pic>
      <p:pic>
        <p:nvPicPr>
          <p:cNvPr id="7" name="Picture 6">
            <a:extLst>
              <a:ext uri="{FF2B5EF4-FFF2-40B4-BE49-F238E27FC236}">
                <a16:creationId xmlns:a16="http://schemas.microsoft.com/office/drawing/2014/main" id="{14F1E163-E977-7CBF-AE52-B63B336D863F}"/>
              </a:ext>
            </a:extLst>
          </p:cNvPr>
          <p:cNvPicPr>
            <a:picLocks noChangeAspect="1"/>
          </p:cNvPicPr>
          <p:nvPr/>
        </p:nvPicPr>
        <p:blipFill>
          <a:blip r:embed="rId5"/>
          <a:stretch>
            <a:fillRect/>
          </a:stretch>
        </p:blipFill>
        <p:spPr>
          <a:xfrm>
            <a:off x="4704880" y="4024943"/>
            <a:ext cx="3465272" cy="1403434"/>
          </a:xfrm>
          <a:prstGeom prst="rect">
            <a:avLst/>
          </a:prstGeom>
        </p:spPr>
      </p:pic>
      <p:sp>
        <p:nvSpPr>
          <p:cNvPr id="12" name="TextBox 11">
            <a:extLst>
              <a:ext uri="{FF2B5EF4-FFF2-40B4-BE49-F238E27FC236}">
                <a16:creationId xmlns:a16="http://schemas.microsoft.com/office/drawing/2014/main" id="{B73DA11B-5A8F-1303-A6D3-049EFF0035DF}"/>
              </a:ext>
            </a:extLst>
          </p:cNvPr>
          <p:cNvSpPr txBox="1"/>
          <p:nvPr/>
        </p:nvSpPr>
        <p:spPr>
          <a:xfrm>
            <a:off x="5438540" y="1003757"/>
            <a:ext cx="2611120" cy="369332"/>
          </a:xfrm>
          <a:prstGeom prst="rect">
            <a:avLst/>
          </a:prstGeom>
          <a:noFill/>
        </p:spPr>
        <p:txBody>
          <a:bodyPr wrap="square" rtlCol="0">
            <a:spAutoFit/>
          </a:bodyPr>
          <a:lstStyle/>
          <a:p>
            <a:r>
              <a:rPr lang="en-SG" dirty="0"/>
              <a:t>ARIMA Model</a:t>
            </a:r>
          </a:p>
        </p:txBody>
      </p:sp>
      <p:sp>
        <p:nvSpPr>
          <p:cNvPr id="13" name="TextBox 12">
            <a:extLst>
              <a:ext uri="{FF2B5EF4-FFF2-40B4-BE49-F238E27FC236}">
                <a16:creationId xmlns:a16="http://schemas.microsoft.com/office/drawing/2014/main" id="{CB0978A7-8536-9FCA-B355-0915A40965B7}"/>
              </a:ext>
            </a:extLst>
          </p:cNvPr>
          <p:cNvSpPr txBox="1"/>
          <p:nvPr/>
        </p:nvSpPr>
        <p:spPr>
          <a:xfrm>
            <a:off x="9357388" y="951375"/>
            <a:ext cx="2804750" cy="646331"/>
          </a:xfrm>
          <a:prstGeom prst="rect">
            <a:avLst/>
          </a:prstGeom>
          <a:noFill/>
        </p:spPr>
        <p:txBody>
          <a:bodyPr wrap="square" rtlCol="0">
            <a:spAutoFit/>
          </a:bodyPr>
          <a:lstStyle/>
          <a:p>
            <a:r>
              <a:rPr lang="en-SG" dirty="0"/>
              <a:t>SARIMAX Model</a:t>
            </a:r>
          </a:p>
          <a:p>
            <a:endParaRPr lang="en-SG" dirty="0"/>
          </a:p>
        </p:txBody>
      </p:sp>
    </p:spTree>
    <p:extLst>
      <p:ext uri="{BB962C8B-B14F-4D97-AF65-F5344CB8AC3E}">
        <p14:creationId xmlns:p14="http://schemas.microsoft.com/office/powerpoint/2010/main" val="1014155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oden surface background">
            <a:extLst>
              <a:ext uri="{FF2B5EF4-FFF2-40B4-BE49-F238E27FC236}">
                <a16:creationId xmlns:a16="http://schemas.microsoft.com/office/drawing/2014/main" id="{0FCD0AC4-29E1-01F8-506E-08649073AAA2}"/>
              </a:ext>
            </a:extLst>
          </p:cNvPr>
          <p:cNvPicPr>
            <a:picLocks noChangeAspect="1"/>
          </p:cNvPicPr>
          <p:nvPr/>
        </p:nvPicPr>
        <p:blipFill rotWithShape="1">
          <a:blip r:embed="rId2">
            <a:alphaModFix amt="70000"/>
          </a:blip>
          <a:srcRect t="7606" r="-1" b="8119"/>
          <a:stretch/>
        </p:blipFill>
        <p:spPr>
          <a:xfrm>
            <a:off x="20" y="10"/>
            <a:ext cx="12188932" cy="6856614"/>
          </a:xfrm>
          <a:prstGeom prst="rect">
            <a:avLst/>
          </a:prstGeom>
        </p:spPr>
      </p:pic>
      <p:sp>
        <p:nvSpPr>
          <p:cNvPr id="2" name="Title 1">
            <a:extLst>
              <a:ext uri="{FF2B5EF4-FFF2-40B4-BE49-F238E27FC236}">
                <a16:creationId xmlns:a16="http://schemas.microsoft.com/office/drawing/2014/main" id="{E3252F91-E1F5-D5EE-29B8-B5DC517A7933}"/>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Part A</a:t>
            </a:r>
            <a:br>
              <a:rPr lang="en-US" sz="5400" kern="1200" dirty="0">
                <a:solidFill>
                  <a:srgbClr val="FFFFFF"/>
                </a:solidFill>
                <a:latin typeface="+mj-lt"/>
                <a:ea typeface="+mj-ea"/>
                <a:cs typeface="+mj-cs"/>
              </a:rPr>
            </a:br>
            <a:r>
              <a:rPr lang="en-US" sz="5400" kern="1200" dirty="0">
                <a:solidFill>
                  <a:srgbClr val="FFFFFF"/>
                </a:solidFill>
                <a:latin typeface="+mj-lt"/>
                <a:ea typeface="+mj-ea"/>
                <a:cs typeface="+mj-cs"/>
              </a:rPr>
              <a:t>Time Model Series</a:t>
            </a:r>
          </a:p>
        </p:txBody>
      </p:sp>
      <p:grpSp>
        <p:nvGrpSpPr>
          <p:cNvPr id="40"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1" name="Freeform: Shape 40">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49" name="Group 48">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121" name="Straight Connector 120">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22" name="Straight Connector 121">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3"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3"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93547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 name="Top left">
            <a:extLst>
              <a:ext uri="{FF2B5EF4-FFF2-40B4-BE49-F238E27FC236}">
                <a16:creationId xmlns:a16="http://schemas.microsoft.com/office/drawing/2014/main" id="{20DFCADB-FDFA-4684-9512-FD40A13EF8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3" name="Freeform: Shape 22">
              <a:extLst>
                <a:ext uri="{FF2B5EF4-FFF2-40B4-BE49-F238E27FC236}">
                  <a16:creationId xmlns:a16="http://schemas.microsoft.com/office/drawing/2014/main" id="{3CF62D66-6276-41C9-BF19-762B5E7C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E2F128DD-82CF-4382-B4CC-FF57EE2DA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2274C3E3-D2F1-4687-B54E-EAEF5C96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7A2C8BE6-70FF-42A4-A430-2C2CE2EFE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3B2DFA8E-B212-43DB-BCCC-197A1972F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62C76FFE-0DD2-42D3-BE97-E11C234D5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3CFF1FB2-BD08-44D1-A4AB-3ABDF4C6D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AF8BF72-C84D-4C01-B090-CE2F3AF5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117FD0B-E6C6-C967-5F08-FBD4550D365F}"/>
              </a:ext>
            </a:extLst>
          </p:cNvPr>
          <p:cNvSpPr>
            <a:spLocks noGrp="1"/>
          </p:cNvSpPr>
          <p:nvPr>
            <p:ph type="title"/>
          </p:nvPr>
        </p:nvSpPr>
        <p:spPr>
          <a:xfrm>
            <a:off x="1198181" y="559813"/>
            <a:ext cx="4184061" cy="1664573"/>
          </a:xfrm>
        </p:spPr>
        <p:txBody>
          <a:bodyPr>
            <a:normAutofit/>
          </a:bodyPr>
          <a:lstStyle/>
          <a:p>
            <a:pPr>
              <a:lnSpc>
                <a:spcPct val="90000"/>
              </a:lnSpc>
            </a:pPr>
            <a:r>
              <a:rPr lang="en-SG" sz="3700" dirty="0"/>
              <a:t>Predictive Model for Amazon</a:t>
            </a:r>
          </a:p>
        </p:txBody>
      </p:sp>
      <p:grpSp>
        <p:nvGrpSpPr>
          <p:cNvPr id="32" name="Group 31">
            <a:extLst>
              <a:ext uri="{FF2B5EF4-FFF2-40B4-BE49-F238E27FC236}">
                <a16:creationId xmlns:a16="http://schemas.microsoft.com/office/drawing/2014/main" id="{59CA7EC1-7302-4393-8C8E-12258F5D42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84664" y="431835"/>
            <a:ext cx="118872" cy="118872"/>
            <a:chOff x="1175347" y="3733800"/>
            <a:chExt cx="118872" cy="118872"/>
          </a:xfrm>
        </p:grpSpPr>
        <p:cxnSp>
          <p:nvCxnSpPr>
            <p:cNvPr id="33" name="Straight Connector 32">
              <a:extLst>
                <a:ext uri="{FF2B5EF4-FFF2-40B4-BE49-F238E27FC236}">
                  <a16:creationId xmlns:a16="http://schemas.microsoft.com/office/drawing/2014/main" id="{35F0BB33-BBF7-4ECA-9EA4-13DBBBFDBB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867B06A1-47C3-458A-832D-639ED434E0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5" name="Content Placeholder 14">
            <a:extLst>
              <a:ext uri="{FF2B5EF4-FFF2-40B4-BE49-F238E27FC236}">
                <a16:creationId xmlns:a16="http://schemas.microsoft.com/office/drawing/2014/main" id="{06CDEEF5-CD5A-ADE9-AFAC-F74F8D0A2D70}"/>
              </a:ext>
            </a:extLst>
          </p:cNvPr>
          <p:cNvSpPr>
            <a:spLocks noGrp="1"/>
          </p:cNvSpPr>
          <p:nvPr>
            <p:ph idx="1"/>
          </p:nvPr>
        </p:nvSpPr>
        <p:spPr>
          <a:xfrm>
            <a:off x="362976" y="2260450"/>
            <a:ext cx="4183792" cy="3728613"/>
          </a:xfrm>
        </p:spPr>
        <p:txBody>
          <a:bodyPr>
            <a:normAutofit/>
          </a:bodyPr>
          <a:lstStyle/>
          <a:p>
            <a:r>
              <a:rPr lang="en-US" sz="1800" dirty="0"/>
              <a:t>From this, as can be seen from the graphs, ARIMA predicted a horizontal trend and did it wrong. SARIMAX on the other hand, predicted a very slight upwards trend, showing that the stock price for Amazon will gradually increase but this will take a long time.</a:t>
            </a:r>
          </a:p>
        </p:txBody>
      </p:sp>
      <p:grpSp>
        <p:nvGrpSpPr>
          <p:cNvPr id="36" name="Bottom Right">
            <a:extLst>
              <a:ext uri="{FF2B5EF4-FFF2-40B4-BE49-F238E27FC236}">
                <a16:creationId xmlns:a16="http://schemas.microsoft.com/office/drawing/2014/main" id="{CF0FBF0A-571C-4793-92E2-69154FD1A0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7" name="Graphic 157">
              <a:extLst>
                <a:ext uri="{FF2B5EF4-FFF2-40B4-BE49-F238E27FC236}">
                  <a16:creationId xmlns:a16="http://schemas.microsoft.com/office/drawing/2014/main" id="{76C37DB9-08EE-4C7B-8145-CE312D16E5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9" name="Freeform: Shape 38">
                <a:extLst>
                  <a:ext uri="{FF2B5EF4-FFF2-40B4-BE49-F238E27FC236}">
                    <a16:creationId xmlns:a16="http://schemas.microsoft.com/office/drawing/2014/main" id="{65C9F480-1792-4D59-A177-C5A5FFA4F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39">
                <a:extLst>
                  <a:ext uri="{FF2B5EF4-FFF2-40B4-BE49-F238E27FC236}">
                    <a16:creationId xmlns:a16="http://schemas.microsoft.com/office/drawing/2014/main" id="{8CA5582D-0D58-480B-AAF4-F17345D4F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40">
                <a:extLst>
                  <a:ext uri="{FF2B5EF4-FFF2-40B4-BE49-F238E27FC236}">
                    <a16:creationId xmlns:a16="http://schemas.microsoft.com/office/drawing/2014/main" id="{ABFFAE6F-E127-43A5-A4B8-CF8F16346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Shape 41">
                <a:extLst>
                  <a:ext uri="{FF2B5EF4-FFF2-40B4-BE49-F238E27FC236}">
                    <a16:creationId xmlns:a16="http://schemas.microsoft.com/office/drawing/2014/main" id="{3B504682-B74A-406C-A7D2-E1E0BC594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Shape 42">
                <a:extLst>
                  <a:ext uri="{FF2B5EF4-FFF2-40B4-BE49-F238E27FC236}">
                    <a16:creationId xmlns:a16="http://schemas.microsoft.com/office/drawing/2014/main" id="{1504A420-9330-4CA5-9459-36312D644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43">
                <a:extLst>
                  <a:ext uri="{FF2B5EF4-FFF2-40B4-BE49-F238E27FC236}">
                    <a16:creationId xmlns:a16="http://schemas.microsoft.com/office/drawing/2014/main" id="{586C8238-D2FA-4B36-9E6D-C66AC095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Shape 44">
                <a:extLst>
                  <a:ext uri="{FF2B5EF4-FFF2-40B4-BE49-F238E27FC236}">
                    <a16:creationId xmlns:a16="http://schemas.microsoft.com/office/drawing/2014/main" id="{E6C19B62-CA6A-4529-9046-4704C926B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8" name="Freeform: Shape 37">
              <a:extLst>
                <a:ext uri="{FF2B5EF4-FFF2-40B4-BE49-F238E27FC236}">
                  <a16:creationId xmlns:a16="http://schemas.microsoft.com/office/drawing/2014/main" id="{A6640614-F8F9-47D3-A261-837505957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9" name="Picture 8">
            <a:extLst>
              <a:ext uri="{FF2B5EF4-FFF2-40B4-BE49-F238E27FC236}">
                <a16:creationId xmlns:a16="http://schemas.microsoft.com/office/drawing/2014/main" id="{14E44C02-0505-E3F3-9B9B-DD43C43965C6}"/>
              </a:ext>
            </a:extLst>
          </p:cNvPr>
          <p:cNvPicPr>
            <a:picLocks noChangeAspect="1"/>
          </p:cNvPicPr>
          <p:nvPr/>
        </p:nvPicPr>
        <p:blipFill>
          <a:blip r:embed="rId2"/>
          <a:stretch>
            <a:fillRect/>
          </a:stretch>
        </p:blipFill>
        <p:spPr>
          <a:xfrm>
            <a:off x="4548098" y="2315908"/>
            <a:ext cx="3395106" cy="2113452"/>
          </a:xfrm>
          <a:prstGeom prst="rect">
            <a:avLst/>
          </a:prstGeom>
        </p:spPr>
      </p:pic>
      <p:pic>
        <p:nvPicPr>
          <p:cNvPr id="5" name="Content Placeholder 4">
            <a:extLst>
              <a:ext uri="{FF2B5EF4-FFF2-40B4-BE49-F238E27FC236}">
                <a16:creationId xmlns:a16="http://schemas.microsoft.com/office/drawing/2014/main" id="{31952BB1-BADB-A68D-F9CD-98CEE3D77D78}"/>
              </a:ext>
            </a:extLst>
          </p:cNvPr>
          <p:cNvPicPr>
            <a:picLocks noChangeAspect="1"/>
          </p:cNvPicPr>
          <p:nvPr/>
        </p:nvPicPr>
        <p:blipFill>
          <a:blip r:embed="rId3"/>
          <a:stretch>
            <a:fillRect/>
          </a:stretch>
        </p:blipFill>
        <p:spPr>
          <a:xfrm>
            <a:off x="8267489" y="2570862"/>
            <a:ext cx="3395106" cy="1918234"/>
          </a:xfrm>
          <a:prstGeom prst="rect">
            <a:avLst/>
          </a:prstGeom>
        </p:spPr>
      </p:pic>
      <p:pic>
        <p:nvPicPr>
          <p:cNvPr id="11" name="Picture 10">
            <a:extLst>
              <a:ext uri="{FF2B5EF4-FFF2-40B4-BE49-F238E27FC236}">
                <a16:creationId xmlns:a16="http://schemas.microsoft.com/office/drawing/2014/main" id="{E296EA5D-0A60-E1DB-A151-F74EA3BBE972}"/>
              </a:ext>
            </a:extLst>
          </p:cNvPr>
          <p:cNvPicPr>
            <a:picLocks noChangeAspect="1"/>
          </p:cNvPicPr>
          <p:nvPr/>
        </p:nvPicPr>
        <p:blipFill>
          <a:blip r:embed="rId4"/>
          <a:stretch>
            <a:fillRect/>
          </a:stretch>
        </p:blipFill>
        <p:spPr>
          <a:xfrm>
            <a:off x="4125820" y="4540294"/>
            <a:ext cx="3817384" cy="1918235"/>
          </a:xfrm>
          <a:prstGeom prst="rect">
            <a:avLst/>
          </a:prstGeom>
        </p:spPr>
      </p:pic>
      <p:pic>
        <p:nvPicPr>
          <p:cNvPr id="7" name="Picture 6">
            <a:extLst>
              <a:ext uri="{FF2B5EF4-FFF2-40B4-BE49-F238E27FC236}">
                <a16:creationId xmlns:a16="http://schemas.microsoft.com/office/drawing/2014/main" id="{A30DC3C5-6116-F883-D0BA-C67B22172493}"/>
              </a:ext>
            </a:extLst>
          </p:cNvPr>
          <p:cNvPicPr>
            <a:picLocks noChangeAspect="1"/>
          </p:cNvPicPr>
          <p:nvPr/>
        </p:nvPicPr>
        <p:blipFill>
          <a:blip r:embed="rId5"/>
          <a:stretch>
            <a:fillRect/>
          </a:stretch>
        </p:blipFill>
        <p:spPr>
          <a:xfrm>
            <a:off x="8037387" y="4691320"/>
            <a:ext cx="4001983" cy="1660822"/>
          </a:xfrm>
          <a:prstGeom prst="rect">
            <a:avLst/>
          </a:prstGeom>
        </p:spPr>
      </p:pic>
      <p:sp>
        <p:nvSpPr>
          <p:cNvPr id="12" name="TextBox 11">
            <a:extLst>
              <a:ext uri="{FF2B5EF4-FFF2-40B4-BE49-F238E27FC236}">
                <a16:creationId xmlns:a16="http://schemas.microsoft.com/office/drawing/2014/main" id="{F5B580DD-807A-64C4-6F7E-0E57C1424AC7}"/>
              </a:ext>
            </a:extLst>
          </p:cNvPr>
          <p:cNvSpPr txBox="1"/>
          <p:nvPr/>
        </p:nvSpPr>
        <p:spPr>
          <a:xfrm>
            <a:off x="5322602" y="1864482"/>
            <a:ext cx="1989666" cy="369332"/>
          </a:xfrm>
          <a:prstGeom prst="rect">
            <a:avLst/>
          </a:prstGeom>
          <a:noFill/>
        </p:spPr>
        <p:txBody>
          <a:bodyPr wrap="square" rtlCol="0">
            <a:spAutoFit/>
          </a:bodyPr>
          <a:lstStyle/>
          <a:p>
            <a:r>
              <a:rPr lang="en-SG" dirty="0"/>
              <a:t>SARIMAX Model</a:t>
            </a:r>
          </a:p>
        </p:txBody>
      </p:sp>
      <p:sp>
        <p:nvSpPr>
          <p:cNvPr id="13" name="TextBox 12">
            <a:extLst>
              <a:ext uri="{FF2B5EF4-FFF2-40B4-BE49-F238E27FC236}">
                <a16:creationId xmlns:a16="http://schemas.microsoft.com/office/drawing/2014/main" id="{D4E7FFC4-6A35-812D-2BD1-35DD2F9F5434}"/>
              </a:ext>
            </a:extLst>
          </p:cNvPr>
          <p:cNvSpPr txBox="1"/>
          <p:nvPr/>
        </p:nvSpPr>
        <p:spPr>
          <a:xfrm>
            <a:off x="9004153" y="2069839"/>
            <a:ext cx="1989666" cy="369332"/>
          </a:xfrm>
          <a:prstGeom prst="rect">
            <a:avLst/>
          </a:prstGeom>
          <a:noFill/>
        </p:spPr>
        <p:txBody>
          <a:bodyPr wrap="square" rtlCol="0">
            <a:spAutoFit/>
          </a:bodyPr>
          <a:lstStyle/>
          <a:p>
            <a:r>
              <a:rPr lang="en-SG" dirty="0"/>
              <a:t>ARIMA Model</a:t>
            </a:r>
          </a:p>
        </p:txBody>
      </p:sp>
    </p:spTree>
    <p:extLst>
      <p:ext uri="{BB962C8B-B14F-4D97-AF65-F5344CB8AC3E}">
        <p14:creationId xmlns:p14="http://schemas.microsoft.com/office/powerpoint/2010/main" val="2515257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6" name="Rectangle 7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8" name="Top left">
            <a:extLst>
              <a:ext uri="{FF2B5EF4-FFF2-40B4-BE49-F238E27FC236}">
                <a16:creationId xmlns:a16="http://schemas.microsoft.com/office/drawing/2014/main" id="{20DFCADB-FDFA-4684-9512-FD40A13EF8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79" name="Freeform: Shape 78">
              <a:extLst>
                <a:ext uri="{FF2B5EF4-FFF2-40B4-BE49-F238E27FC236}">
                  <a16:creationId xmlns:a16="http://schemas.microsoft.com/office/drawing/2014/main" id="{3CF62D66-6276-41C9-BF19-762B5E7C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0" name="Freeform: Shape 79">
              <a:extLst>
                <a:ext uri="{FF2B5EF4-FFF2-40B4-BE49-F238E27FC236}">
                  <a16:creationId xmlns:a16="http://schemas.microsoft.com/office/drawing/2014/main" id="{E2F128DD-82CF-4382-B4CC-FF57EE2DA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Shape 80">
              <a:extLst>
                <a:ext uri="{FF2B5EF4-FFF2-40B4-BE49-F238E27FC236}">
                  <a16:creationId xmlns:a16="http://schemas.microsoft.com/office/drawing/2014/main" id="{2274C3E3-D2F1-4687-B54E-EAEF5C96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Shape 81">
              <a:extLst>
                <a:ext uri="{FF2B5EF4-FFF2-40B4-BE49-F238E27FC236}">
                  <a16:creationId xmlns:a16="http://schemas.microsoft.com/office/drawing/2014/main" id="{7A2C8BE6-70FF-42A4-A430-2C2CE2EFE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Shape 82">
              <a:extLst>
                <a:ext uri="{FF2B5EF4-FFF2-40B4-BE49-F238E27FC236}">
                  <a16:creationId xmlns:a16="http://schemas.microsoft.com/office/drawing/2014/main" id="{3B2DFA8E-B212-43DB-BCCC-197A1972F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Shape 83">
              <a:extLst>
                <a:ext uri="{FF2B5EF4-FFF2-40B4-BE49-F238E27FC236}">
                  <a16:creationId xmlns:a16="http://schemas.microsoft.com/office/drawing/2014/main" id="{62C76FFE-0DD2-42D3-BE97-E11C234D5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Shape 84">
              <a:extLst>
                <a:ext uri="{FF2B5EF4-FFF2-40B4-BE49-F238E27FC236}">
                  <a16:creationId xmlns:a16="http://schemas.microsoft.com/office/drawing/2014/main" id="{3CFF1FB2-BD08-44D1-A4AB-3ABDF4C6D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Shape 85">
              <a:extLst>
                <a:ext uri="{FF2B5EF4-FFF2-40B4-BE49-F238E27FC236}">
                  <a16:creationId xmlns:a16="http://schemas.microsoft.com/office/drawing/2014/main" id="{0AF8BF72-C84D-4C01-B090-CE2F3AF5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9B3D2D3B-B13E-794F-7E12-1A59C7DCFC8E}"/>
              </a:ext>
            </a:extLst>
          </p:cNvPr>
          <p:cNvSpPr>
            <a:spLocks noGrp="1"/>
          </p:cNvSpPr>
          <p:nvPr>
            <p:ph type="title"/>
          </p:nvPr>
        </p:nvSpPr>
        <p:spPr>
          <a:xfrm>
            <a:off x="507688" y="503194"/>
            <a:ext cx="4184061" cy="1664573"/>
          </a:xfrm>
        </p:spPr>
        <p:txBody>
          <a:bodyPr vert="horz" lIns="91440" tIns="45720" rIns="91440" bIns="45720" rtlCol="0" anchor="ctr">
            <a:normAutofit/>
          </a:bodyPr>
          <a:lstStyle/>
          <a:p>
            <a:r>
              <a:rPr lang="en-US" kern="1200" dirty="0">
                <a:solidFill>
                  <a:schemeClr val="tx2"/>
                </a:solidFill>
                <a:latin typeface="+mj-lt"/>
                <a:ea typeface="+mj-ea"/>
                <a:cs typeface="+mj-cs"/>
              </a:rPr>
              <a:t>Predictive Model for DBS</a:t>
            </a:r>
          </a:p>
        </p:txBody>
      </p:sp>
      <p:grpSp>
        <p:nvGrpSpPr>
          <p:cNvPr id="88" name="Group 87">
            <a:extLst>
              <a:ext uri="{FF2B5EF4-FFF2-40B4-BE49-F238E27FC236}">
                <a16:creationId xmlns:a16="http://schemas.microsoft.com/office/drawing/2014/main" id="{59CA7EC1-7302-4393-8C8E-12258F5D42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84664" y="431835"/>
            <a:ext cx="118872" cy="118872"/>
            <a:chOff x="1175347" y="3733800"/>
            <a:chExt cx="118872" cy="118872"/>
          </a:xfrm>
        </p:grpSpPr>
        <p:cxnSp>
          <p:nvCxnSpPr>
            <p:cNvPr id="89" name="Straight Connector 88">
              <a:extLst>
                <a:ext uri="{FF2B5EF4-FFF2-40B4-BE49-F238E27FC236}">
                  <a16:creationId xmlns:a16="http://schemas.microsoft.com/office/drawing/2014/main" id="{35F0BB33-BBF7-4ECA-9EA4-13DBBBFDBB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0" name="Straight Connector 89">
              <a:extLst>
                <a:ext uri="{FF2B5EF4-FFF2-40B4-BE49-F238E27FC236}">
                  <a16:creationId xmlns:a16="http://schemas.microsoft.com/office/drawing/2014/main" id="{867B06A1-47C3-458A-832D-639ED434E0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3" name="TextBox 12">
            <a:extLst>
              <a:ext uri="{FF2B5EF4-FFF2-40B4-BE49-F238E27FC236}">
                <a16:creationId xmlns:a16="http://schemas.microsoft.com/office/drawing/2014/main" id="{A66ECD91-5355-5B64-1F44-E7841DE15958}"/>
              </a:ext>
            </a:extLst>
          </p:cNvPr>
          <p:cNvSpPr txBox="1"/>
          <p:nvPr/>
        </p:nvSpPr>
        <p:spPr>
          <a:xfrm>
            <a:off x="402355" y="2354824"/>
            <a:ext cx="4183792" cy="3728613"/>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As for DBS, its shown that ARIMA predicted a horizontal trend. SARIMAX on the other hand, predicted a upwards trend, showing that the stock price for DBS will also gradually increase over the years, as proven by the test data</a:t>
            </a:r>
          </a:p>
          <a:p>
            <a:pPr indent="-2286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p:txBody>
      </p:sp>
      <p:grpSp>
        <p:nvGrpSpPr>
          <p:cNvPr id="92" name="Bottom Right">
            <a:extLst>
              <a:ext uri="{FF2B5EF4-FFF2-40B4-BE49-F238E27FC236}">
                <a16:creationId xmlns:a16="http://schemas.microsoft.com/office/drawing/2014/main" id="{CF0FBF0A-571C-4793-92E2-69154FD1A0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93" name="Graphic 157">
              <a:extLst>
                <a:ext uri="{FF2B5EF4-FFF2-40B4-BE49-F238E27FC236}">
                  <a16:creationId xmlns:a16="http://schemas.microsoft.com/office/drawing/2014/main" id="{76C37DB9-08EE-4C7B-8145-CE312D16E5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95" name="Freeform: Shape 94">
                <a:extLst>
                  <a:ext uri="{FF2B5EF4-FFF2-40B4-BE49-F238E27FC236}">
                    <a16:creationId xmlns:a16="http://schemas.microsoft.com/office/drawing/2014/main" id="{65C9F480-1792-4D59-A177-C5A5FFA4F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Shape 95">
                <a:extLst>
                  <a:ext uri="{FF2B5EF4-FFF2-40B4-BE49-F238E27FC236}">
                    <a16:creationId xmlns:a16="http://schemas.microsoft.com/office/drawing/2014/main" id="{8CA5582D-0D58-480B-AAF4-F17345D4F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Shape 96">
                <a:extLst>
                  <a:ext uri="{FF2B5EF4-FFF2-40B4-BE49-F238E27FC236}">
                    <a16:creationId xmlns:a16="http://schemas.microsoft.com/office/drawing/2014/main" id="{ABFFAE6F-E127-43A5-A4B8-CF8F16346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Shape 97">
                <a:extLst>
                  <a:ext uri="{FF2B5EF4-FFF2-40B4-BE49-F238E27FC236}">
                    <a16:creationId xmlns:a16="http://schemas.microsoft.com/office/drawing/2014/main" id="{3B504682-B74A-406C-A7D2-E1E0BC594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Shape 98">
                <a:extLst>
                  <a:ext uri="{FF2B5EF4-FFF2-40B4-BE49-F238E27FC236}">
                    <a16:creationId xmlns:a16="http://schemas.microsoft.com/office/drawing/2014/main" id="{1504A420-9330-4CA5-9459-36312D644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Shape 99">
                <a:extLst>
                  <a:ext uri="{FF2B5EF4-FFF2-40B4-BE49-F238E27FC236}">
                    <a16:creationId xmlns:a16="http://schemas.microsoft.com/office/drawing/2014/main" id="{586C8238-D2FA-4B36-9E6D-C66AC095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Shape 100">
                <a:extLst>
                  <a:ext uri="{FF2B5EF4-FFF2-40B4-BE49-F238E27FC236}">
                    <a16:creationId xmlns:a16="http://schemas.microsoft.com/office/drawing/2014/main" id="{E6C19B62-CA6A-4529-9046-4704C926B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94" name="Freeform: Shape 93">
              <a:extLst>
                <a:ext uri="{FF2B5EF4-FFF2-40B4-BE49-F238E27FC236}">
                  <a16:creationId xmlns:a16="http://schemas.microsoft.com/office/drawing/2014/main" id="{A6640614-F8F9-47D3-A261-837505957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5" name="Content Placeholder 4" descr="A screenshot of a computer&#10;&#10;Description automatically generated">
            <a:extLst>
              <a:ext uri="{FF2B5EF4-FFF2-40B4-BE49-F238E27FC236}">
                <a16:creationId xmlns:a16="http://schemas.microsoft.com/office/drawing/2014/main" id="{AE0AF3AE-610E-CC47-26F1-181463D29867}"/>
              </a:ext>
            </a:extLst>
          </p:cNvPr>
          <p:cNvPicPr>
            <a:picLocks noGrp="1" noChangeAspect="1"/>
          </p:cNvPicPr>
          <p:nvPr>
            <p:ph idx="1"/>
          </p:nvPr>
        </p:nvPicPr>
        <p:blipFill>
          <a:blip r:embed="rId2"/>
          <a:stretch>
            <a:fillRect/>
          </a:stretch>
        </p:blipFill>
        <p:spPr>
          <a:xfrm>
            <a:off x="8385073" y="1324191"/>
            <a:ext cx="3712457" cy="2199629"/>
          </a:xfrm>
          <a:prstGeom prst="rect">
            <a:avLst/>
          </a:prstGeom>
        </p:spPr>
      </p:pic>
      <p:pic>
        <p:nvPicPr>
          <p:cNvPr id="9" name="Picture 8" descr="A collage of graphs and diagrams&#10;&#10;Description automatically generated">
            <a:extLst>
              <a:ext uri="{FF2B5EF4-FFF2-40B4-BE49-F238E27FC236}">
                <a16:creationId xmlns:a16="http://schemas.microsoft.com/office/drawing/2014/main" id="{ACD9147D-C401-95D2-90BE-65816ADC12FA}"/>
              </a:ext>
            </a:extLst>
          </p:cNvPr>
          <p:cNvPicPr>
            <a:picLocks noChangeAspect="1"/>
          </p:cNvPicPr>
          <p:nvPr/>
        </p:nvPicPr>
        <p:blipFill>
          <a:blip r:embed="rId3"/>
          <a:stretch>
            <a:fillRect/>
          </a:stretch>
        </p:blipFill>
        <p:spPr>
          <a:xfrm>
            <a:off x="4449820" y="1331314"/>
            <a:ext cx="3832647" cy="2203771"/>
          </a:xfrm>
          <a:prstGeom prst="rect">
            <a:avLst/>
          </a:prstGeom>
        </p:spPr>
      </p:pic>
      <p:pic>
        <p:nvPicPr>
          <p:cNvPr id="11" name="Picture 10" descr="A graph with blue lines and red text&#10;&#10;Description automatically generated">
            <a:extLst>
              <a:ext uri="{FF2B5EF4-FFF2-40B4-BE49-F238E27FC236}">
                <a16:creationId xmlns:a16="http://schemas.microsoft.com/office/drawing/2014/main" id="{C8D0CC20-CDBB-F628-87B7-7FBE18B7A8D2}"/>
              </a:ext>
            </a:extLst>
          </p:cNvPr>
          <p:cNvPicPr>
            <a:picLocks noChangeAspect="1"/>
          </p:cNvPicPr>
          <p:nvPr/>
        </p:nvPicPr>
        <p:blipFill>
          <a:blip r:embed="rId4"/>
          <a:stretch>
            <a:fillRect/>
          </a:stretch>
        </p:blipFill>
        <p:spPr>
          <a:xfrm>
            <a:off x="4524340" y="3639512"/>
            <a:ext cx="3819934" cy="2100963"/>
          </a:xfrm>
          <a:prstGeom prst="rect">
            <a:avLst/>
          </a:prstGeom>
        </p:spPr>
      </p:pic>
      <p:pic>
        <p:nvPicPr>
          <p:cNvPr id="7" name="Picture 6" descr="A graph showing the value of a stock market&#10;&#10;Description automatically generated">
            <a:extLst>
              <a:ext uri="{FF2B5EF4-FFF2-40B4-BE49-F238E27FC236}">
                <a16:creationId xmlns:a16="http://schemas.microsoft.com/office/drawing/2014/main" id="{54E0F748-B77F-4E1F-7A67-3A0FE145AA54}"/>
              </a:ext>
            </a:extLst>
          </p:cNvPr>
          <p:cNvPicPr>
            <a:picLocks noChangeAspect="1"/>
          </p:cNvPicPr>
          <p:nvPr/>
        </p:nvPicPr>
        <p:blipFill>
          <a:blip r:embed="rId5"/>
          <a:stretch>
            <a:fillRect/>
          </a:stretch>
        </p:blipFill>
        <p:spPr>
          <a:xfrm>
            <a:off x="8556115" y="3677729"/>
            <a:ext cx="3362521" cy="2109916"/>
          </a:xfrm>
          <a:prstGeom prst="rect">
            <a:avLst/>
          </a:prstGeom>
        </p:spPr>
      </p:pic>
      <p:sp>
        <p:nvSpPr>
          <p:cNvPr id="14" name="TextBox 13">
            <a:extLst>
              <a:ext uri="{FF2B5EF4-FFF2-40B4-BE49-F238E27FC236}">
                <a16:creationId xmlns:a16="http://schemas.microsoft.com/office/drawing/2014/main" id="{C41D1510-6CA7-1616-AB11-3B309F296260}"/>
              </a:ext>
            </a:extLst>
          </p:cNvPr>
          <p:cNvSpPr txBox="1"/>
          <p:nvPr/>
        </p:nvSpPr>
        <p:spPr>
          <a:xfrm>
            <a:off x="5901576" y="848603"/>
            <a:ext cx="2590176" cy="369332"/>
          </a:xfrm>
          <a:prstGeom prst="rect">
            <a:avLst/>
          </a:prstGeom>
          <a:noFill/>
        </p:spPr>
        <p:txBody>
          <a:bodyPr wrap="square" rtlCol="0">
            <a:spAutoFit/>
          </a:bodyPr>
          <a:lstStyle/>
          <a:p>
            <a:r>
              <a:rPr lang="en-SG" dirty="0"/>
              <a:t>SARIMAX Model</a:t>
            </a:r>
          </a:p>
        </p:txBody>
      </p:sp>
      <p:sp>
        <p:nvSpPr>
          <p:cNvPr id="15" name="TextBox 14">
            <a:extLst>
              <a:ext uri="{FF2B5EF4-FFF2-40B4-BE49-F238E27FC236}">
                <a16:creationId xmlns:a16="http://schemas.microsoft.com/office/drawing/2014/main" id="{779160B7-A24D-F2AD-F426-3AB8DD946C15}"/>
              </a:ext>
            </a:extLst>
          </p:cNvPr>
          <p:cNvSpPr txBox="1"/>
          <p:nvPr/>
        </p:nvSpPr>
        <p:spPr>
          <a:xfrm>
            <a:off x="9094534" y="823168"/>
            <a:ext cx="1972484" cy="369332"/>
          </a:xfrm>
          <a:prstGeom prst="rect">
            <a:avLst/>
          </a:prstGeom>
          <a:noFill/>
        </p:spPr>
        <p:txBody>
          <a:bodyPr wrap="square" rtlCol="0">
            <a:spAutoFit/>
          </a:bodyPr>
          <a:lstStyle/>
          <a:p>
            <a:r>
              <a:rPr lang="en-SG" dirty="0"/>
              <a:t>ARIMA Model</a:t>
            </a:r>
          </a:p>
        </p:txBody>
      </p:sp>
    </p:spTree>
    <p:extLst>
      <p:ext uri="{BB962C8B-B14F-4D97-AF65-F5344CB8AC3E}">
        <p14:creationId xmlns:p14="http://schemas.microsoft.com/office/powerpoint/2010/main" val="2718325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62DFD5ED-7157-B24D-E410-EECB3AFB24C7}"/>
              </a:ext>
            </a:extLst>
          </p:cNvPr>
          <p:cNvSpPr>
            <a:spLocks noGrp="1"/>
          </p:cNvSpPr>
          <p:nvPr>
            <p:ph type="title"/>
          </p:nvPr>
        </p:nvSpPr>
        <p:spPr>
          <a:xfrm>
            <a:off x="1198182" y="559813"/>
            <a:ext cx="4390807" cy="1664573"/>
          </a:xfrm>
        </p:spPr>
        <p:txBody>
          <a:bodyPr>
            <a:normAutofit/>
          </a:bodyPr>
          <a:lstStyle/>
          <a:p>
            <a:r>
              <a:rPr lang="en-SG" dirty="0"/>
              <a:t>Final Conclusion</a:t>
            </a:r>
          </a:p>
        </p:txBody>
      </p:sp>
      <p:sp>
        <p:nvSpPr>
          <p:cNvPr id="3" name="Content Placeholder 2">
            <a:extLst>
              <a:ext uri="{FF2B5EF4-FFF2-40B4-BE49-F238E27FC236}">
                <a16:creationId xmlns:a16="http://schemas.microsoft.com/office/drawing/2014/main" id="{39D64133-5358-DDF0-8B50-F21BC3FB2D76}"/>
              </a:ext>
            </a:extLst>
          </p:cNvPr>
          <p:cNvSpPr>
            <a:spLocks noGrp="1"/>
          </p:cNvSpPr>
          <p:nvPr>
            <p:ph idx="1"/>
          </p:nvPr>
        </p:nvSpPr>
        <p:spPr>
          <a:xfrm>
            <a:off x="1185756" y="2384474"/>
            <a:ext cx="4390524" cy="3728613"/>
          </a:xfrm>
        </p:spPr>
        <p:txBody>
          <a:bodyPr>
            <a:normAutofit/>
          </a:bodyPr>
          <a:lstStyle/>
          <a:p>
            <a:r>
              <a:rPr lang="en-SG" sz="2000" dirty="0"/>
              <a:t>Finally,  I can say that after analysing the data, the predictive models show that all 3 stocks will have a gradual increase in their share prices. Moreover, this dataset is one that shows no pattern in any way, making it an accurate dataset for stock prices</a:t>
            </a:r>
            <a:r>
              <a:rPr lang="en-SG" sz="1800" dirty="0"/>
              <a:t>.</a:t>
            </a:r>
          </a:p>
        </p:txBody>
      </p:sp>
      <p:pic>
        <p:nvPicPr>
          <p:cNvPr id="5" name="Picture 4" descr="Codes on papers">
            <a:extLst>
              <a:ext uri="{FF2B5EF4-FFF2-40B4-BE49-F238E27FC236}">
                <a16:creationId xmlns:a16="http://schemas.microsoft.com/office/drawing/2014/main" id="{7AA72CCA-6D43-54E1-8258-7759C3DB9FC6}"/>
              </a:ext>
            </a:extLst>
          </p:cNvPr>
          <p:cNvPicPr>
            <a:picLocks noChangeAspect="1"/>
          </p:cNvPicPr>
          <p:nvPr/>
        </p:nvPicPr>
        <p:blipFill rotWithShape="1">
          <a:blip r:embed="rId2"/>
          <a:srcRect l="20823" r="18875" b="-1"/>
          <a:stretch/>
        </p:blipFill>
        <p:spPr>
          <a:xfrm>
            <a:off x="5996628" y="10"/>
            <a:ext cx="6195372" cy="6857990"/>
          </a:xfrm>
          <a:prstGeom prst="rect">
            <a:avLst/>
          </a:prstGeom>
        </p:spPr>
      </p:pic>
      <p:grpSp>
        <p:nvGrpSpPr>
          <p:cNvPr id="23"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 name="Freeform: Shape 25">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555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Freeform: Shape 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1" name="Freeform: Shape 1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3" name="Rectangle 32">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9"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40" name="Freeform: Shape 39">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59"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0" name="Freeform: Shape 59">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3" name="Freeform: Shape 62">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2" name="Freeform: Shape 61">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86423C6-F16C-8F22-EAC9-6BC96D3D75ED}"/>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a:solidFill>
                  <a:schemeClr val="tx2"/>
                </a:solidFill>
                <a:latin typeface="+mj-lt"/>
                <a:ea typeface="+mj-ea"/>
                <a:cs typeface="+mj-cs"/>
              </a:rPr>
              <a:t>Part B</a:t>
            </a:r>
            <a:br>
              <a:rPr lang="en-US" sz="6600" kern="1200" dirty="0">
                <a:solidFill>
                  <a:schemeClr val="tx2"/>
                </a:solidFill>
                <a:latin typeface="+mj-lt"/>
                <a:ea typeface="+mj-ea"/>
                <a:cs typeface="+mj-cs"/>
              </a:rPr>
            </a:br>
            <a:r>
              <a:rPr lang="en-US" sz="6600" kern="1200" dirty="0">
                <a:solidFill>
                  <a:schemeClr val="tx2"/>
                </a:solidFill>
                <a:latin typeface="+mj-lt"/>
                <a:ea typeface="+mj-ea"/>
                <a:cs typeface="+mj-cs"/>
              </a:rPr>
              <a:t> Clustering</a:t>
            </a:r>
          </a:p>
        </p:txBody>
      </p:sp>
      <p:grpSp>
        <p:nvGrpSpPr>
          <p:cNvPr id="71"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2" name="Straight Connector 71">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0842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29EFD64-693F-B13A-AD87-9FF1BC521D0D}"/>
              </a:ext>
            </a:extLst>
          </p:cNvPr>
          <p:cNvSpPr>
            <a:spLocks noGrp="1"/>
          </p:cNvSpPr>
          <p:nvPr>
            <p:ph type="title"/>
          </p:nvPr>
        </p:nvSpPr>
        <p:spPr>
          <a:xfrm>
            <a:off x="1198182" y="559813"/>
            <a:ext cx="3988369" cy="2236864"/>
          </a:xfrm>
        </p:spPr>
        <p:txBody>
          <a:bodyPr>
            <a:normAutofit/>
          </a:bodyPr>
          <a:lstStyle/>
          <a:p>
            <a:r>
              <a:rPr lang="en-SG" dirty="0"/>
              <a:t>Analysing the Dataset</a:t>
            </a:r>
          </a:p>
        </p:txBody>
      </p:sp>
      <p:sp>
        <p:nvSpPr>
          <p:cNvPr id="3" name="Content Placeholder 2">
            <a:extLst>
              <a:ext uri="{FF2B5EF4-FFF2-40B4-BE49-F238E27FC236}">
                <a16:creationId xmlns:a16="http://schemas.microsoft.com/office/drawing/2014/main" id="{8B11D788-2385-DCBD-06B8-A75B942F0398}"/>
              </a:ext>
            </a:extLst>
          </p:cNvPr>
          <p:cNvSpPr>
            <a:spLocks noGrp="1"/>
          </p:cNvSpPr>
          <p:nvPr>
            <p:ph idx="1"/>
          </p:nvPr>
        </p:nvSpPr>
        <p:spPr>
          <a:xfrm>
            <a:off x="1185756" y="2955401"/>
            <a:ext cx="3988112" cy="3157686"/>
          </a:xfrm>
        </p:spPr>
        <p:txBody>
          <a:bodyPr>
            <a:normAutofit/>
          </a:bodyPr>
          <a:lstStyle/>
          <a:p>
            <a:r>
              <a:rPr lang="en-SG" sz="1800" dirty="0"/>
              <a:t>This dataset shows the test scores of different students based on their genders and Age. I immediately noticed that there were more than just 2 genders. Thus, I decided to see how many there were.</a:t>
            </a:r>
          </a:p>
        </p:txBody>
      </p:sp>
      <p:pic>
        <p:nvPicPr>
          <p:cNvPr id="5" name="Picture 4">
            <a:extLst>
              <a:ext uri="{FF2B5EF4-FFF2-40B4-BE49-F238E27FC236}">
                <a16:creationId xmlns:a16="http://schemas.microsoft.com/office/drawing/2014/main" id="{B1FF8782-481F-216D-81AB-0D6676306B4A}"/>
              </a:ext>
            </a:extLst>
          </p:cNvPr>
          <p:cNvPicPr>
            <a:picLocks noChangeAspect="1"/>
          </p:cNvPicPr>
          <p:nvPr/>
        </p:nvPicPr>
        <p:blipFill>
          <a:blip r:embed="rId2"/>
          <a:stretch>
            <a:fillRect/>
          </a:stretch>
        </p:blipFill>
        <p:spPr>
          <a:xfrm>
            <a:off x="5602903" y="1430376"/>
            <a:ext cx="6387190" cy="3991994"/>
          </a:xfrm>
          <a:prstGeom prst="rect">
            <a:avLst/>
          </a:prstGeom>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78973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DB7488D-40DB-7A43-E8B9-FA51A1EF6052}"/>
              </a:ext>
            </a:extLst>
          </p:cNvPr>
          <p:cNvSpPr>
            <a:spLocks noGrp="1"/>
          </p:cNvSpPr>
          <p:nvPr>
            <p:ph type="title"/>
          </p:nvPr>
        </p:nvSpPr>
        <p:spPr>
          <a:xfrm>
            <a:off x="1198182" y="559813"/>
            <a:ext cx="4390807" cy="1664573"/>
          </a:xfrm>
        </p:spPr>
        <p:txBody>
          <a:bodyPr vert="horz" lIns="91440" tIns="45720" rIns="91440" bIns="45720" rtlCol="0" anchor="ctr">
            <a:normAutofit/>
          </a:bodyPr>
          <a:lstStyle/>
          <a:p>
            <a:r>
              <a:rPr lang="en-US" kern="1200">
                <a:solidFill>
                  <a:schemeClr val="tx2"/>
                </a:solidFill>
                <a:latin typeface="+mj-lt"/>
                <a:ea typeface="+mj-ea"/>
                <a:cs typeface="+mj-cs"/>
              </a:rPr>
              <a:t>Gender Pie Chart</a:t>
            </a:r>
          </a:p>
        </p:txBody>
      </p:sp>
      <p:sp>
        <p:nvSpPr>
          <p:cNvPr id="6" name="TextBox 5">
            <a:extLst>
              <a:ext uri="{FF2B5EF4-FFF2-40B4-BE49-F238E27FC236}">
                <a16:creationId xmlns:a16="http://schemas.microsoft.com/office/drawing/2014/main" id="{77B61C0F-8599-02AE-20F2-D067FF53D307}"/>
              </a:ext>
            </a:extLst>
          </p:cNvPr>
          <p:cNvSpPr txBox="1"/>
          <p:nvPr/>
        </p:nvSpPr>
        <p:spPr>
          <a:xfrm>
            <a:off x="532506" y="2422197"/>
            <a:ext cx="4439923" cy="3728613"/>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Using this Pie Chart, I was able to identify that there were more than 2 genders, and there were actually 8 genders. Thus, I used one-hot encoding for all these genders as I felt that they would be crucial  for my clustering</a:t>
            </a:r>
          </a:p>
        </p:txBody>
      </p:sp>
      <p:grpSp>
        <p:nvGrpSpPr>
          <p:cNvPr id="17" name="Top left">
            <a:extLst>
              <a:ext uri="{FF2B5EF4-FFF2-40B4-BE49-F238E27FC236}">
                <a16:creationId xmlns:a16="http://schemas.microsoft.com/office/drawing/2014/main" id="{1E37CF65-082F-4CE4-B4CE-C544B3C535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8" name="Freeform: Shape 17">
              <a:extLst>
                <a:ext uri="{FF2B5EF4-FFF2-40B4-BE49-F238E27FC236}">
                  <a16:creationId xmlns:a16="http://schemas.microsoft.com/office/drawing/2014/main" id="{492C42DE-AF7D-4999-A3FF-8AE097C6D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Freeform: Shape 18">
              <a:extLst>
                <a:ext uri="{FF2B5EF4-FFF2-40B4-BE49-F238E27FC236}">
                  <a16:creationId xmlns:a16="http://schemas.microsoft.com/office/drawing/2014/main" id="{33B5725C-82EC-4EA5-9CEF-4D410F8A6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91926A76-7255-4463-A8B3-4B888EC6A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AC5725CE-966B-46E2-BDC2-F1B8CDE4D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D455125-607C-4D9F-A244-37E1428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216D473E-1226-4C55-81F8-45AEDF4BC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C9F33202-31B1-4C17-BEB5-AE274669C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4AF311B0-A3D6-4351-9C7C-7817A51FF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pic>
        <p:nvPicPr>
          <p:cNvPr id="5" name="Content Placeholder 4" descr="A pie chart with numbers and text&#10;&#10;Description automatically generated">
            <a:extLst>
              <a:ext uri="{FF2B5EF4-FFF2-40B4-BE49-F238E27FC236}">
                <a16:creationId xmlns:a16="http://schemas.microsoft.com/office/drawing/2014/main" id="{7DCF8041-3434-C7EE-B74E-4E710781EFCB}"/>
              </a:ext>
            </a:extLst>
          </p:cNvPr>
          <p:cNvPicPr>
            <a:picLocks noGrp="1" noChangeAspect="1"/>
          </p:cNvPicPr>
          <p:nvPr>
            <p:ph idx="1"/>
          </p:nvPr>
        </p:nvPicPr>
        <p:blipFill rotWithShape="1">
          <a:blip r:embed="rId2"/>
          <a:srcRect t="20932" r="-3" b="-3"/>
          <a:stretch/>
        </p:blipFill>
        <p:spPr>
          <a:xfrm>
            <a:off x="5387954" y="-2190"/>
            <a:ext cx="6195372" cy="34290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ECC779E-EA48-12D5-8999-A8C2EDD46586}"/>
              </a:ext>
            </a:extLst>
          </p:cNvPr>
          <p:cNvPicPr>
            <a:picLocks noChangeAspect="1"/>
          </p:cNvPicPr>
          <p:nvPr/>
        </p:nvPicPr>
        <p:blipFill rotWithShape="1">
          <a:blip r:embed="rId3"/>
          <a:srcRect r="178" b="1"/>
          <a:stretch/>
        </p:blipFill>
        <p:spPr>
          <a:xfrm>
            <a:off x="5450987" y="3412060"/>
            <a:ext cx="6195372" cy="3429000"/>
          </a:xfrm>
          <a:prstGeom prst="rect">
            <a:avLst/>
          </a:prstGeom>
        </p:spPr>
      </p:pic>
      <p:grpSp>
        <p:nvGrpSpPr>
          <p:cNvPr id="27" name="Group 26">
            <a:extLst>
              <a:ext uri="{FF2B5EF4-FFF2-40B4-BE49-F238E27FC236}">
                <a16:creationId xmlns:a16="http://schemas.microsoft.com/office/drawing/2014/main" id="{EC4EB340-5DCE-451D-A309-BB5672901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0" y="3505200"/>
            <a:ext cx="118872" cy="118872"/>
            <a:chOff x="1175347" y="3733800"/>
            <a:chExt cx="118872" cy="118872"/>
          </a:xfrm>
        </p:grpSpPr>
        <p:cxnSp>
          <p:nvCxnSpPr>
            <p:cNvPr id="28" name="Straight Connector 27">
              <a:extLst>
                <a:ext uri="{FF2B5EF4-FFF2-40B4-BE49-F238E27FC236}">
                  <a16:creationId xmlns:a16="http://schemas.microsoft.com/office/drawing/2014/main" id="{EB1A208A-0319-41ED-A59E-E0B9FC5A6C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A2D59DA9-FECE-4280-B818-9E01BAF228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1" name="Bottom Right">
            <a:extLst>
              <a:ext uri="{FF2B5EF4-FFF2-40B4-BE49-F238E27FC236}">
                <a16:creationId xmlns:a16="http://schemas.microsoft.com/office/drawing/2014/main" id="{B80C250A-8A10-498A-8B30-95CC1C4D0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2" name="Graphic 157">
              <a:extLst>
                <a:ext uri="{FF2B5EF4-FFF2-40B4-BE49-F238E27FC236}">
                  <a16:creationId xmlns:a16="http://schemas.microsoft.com/office/drawing/2014/main" id="{5167BAD0-E2F4-4DEC-96B7-D5BA7207B2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4" name="Freeform: Shape 33">
                <a:extLst>
                  <a:ext uri="{FF2B5EF4-FFF2-40B4-BE49-F238E27FC236}">
                    <a16:creationId xmlns:a16="http://schemas.microsoft.com/office/drawing/2014/main" id="{3BD2ABA6-992E-4EAD-B75B-D716D2F44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7A9AD3A3-7B88-432C-A9AB-B32A39E2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56363120-61CD-4003-BDE1-78212D87C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C9F0BB8A-1FD3-494D-B37E-135DF81D5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5566BEAD-125A-45B4-9A12-51FC224B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1600EA94-89CB-45A1-AFC8-27C936FD4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DC2EFF33-F25E-4A25-B6F2-7278C910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3" name="Freeform: Shape 32">
              <a:extLst>
                <a:ext uri="{FF2B5EF4-FFF2-40B4-BE49-F238E27FC236}">
                  <a16:creationId xmlns:a16="http://schemas.microsoft.com/office/drawing/2014/main" id="{2AE259A3-2954-4E1E-9646-E561C1ECD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85769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0" name="Freeform: Shape 19">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Freeform: Shape 20">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D28736E0-523B-075E-1235-5ABE8147844C}"/>
              </a:ext>
            </a:extLst>
          </p:cNvPr>
          <p:cNvSpPr>
            <a:spLocks noGrp="1"/>
          </p:cNvSpPr>
          <p:nvPr>
            <p:ph type="title"/>
          </p:nvPr>
        </p:nvSpPr>
        <p:spPr>
          <a:xfrm>
            <a:off x="1198181" y="168425"/>
            <a:ext cx="9795638" cy="1645419"/>
          </a:xfrm>
        </p:spPr>
        <p:txBody>
          <a:bodyPr vert="horz" lIns="91440" tIns="45720" rIns="91440" bIns="45720" rtlCol="0" anchor="b">
            <a:normAutofit/>
          </a:bodyPr>
          <a:lstStyle/>
          <a:p>
            <a:pPr algn="ctr"/>
            <a:r>
              <a:rPr lang="en-US" kern="1200">
                <a:solidFill>
                  <a:schemeClr val="tx2"/>
                </a:solidFill>
                <a:latin typeface="+mj-lt"/>
                <a:ea typeface="+mj-ea"/>
                <a:cs typeface="+mj-cs"/>
              </a:rPr>
              <a:t>Distribution of Test Scores</a:t>
            </a:r>
          </a:p>
        </p:txBody>
      </p:sp>
      <p:sp>
        <p:nvSpPr>
          <p:cNvPr id="10" name="TextBox 9">
            <a:extLst>
              <a:ext uri="{FF2B5EF4-FFF2-40B4-BE49-F238E27FC236}">
                <a16:creationId xmlns:a16="http://schemas.microsoft.com/office/drawing/2014/main" id="{529755E4-3252-AEBA-E46C-2D6AD49C3EDF}"/>
              </a:ext>
            </a:extLst>
          </p:cNvPr>
          <p:cNvSpPr txBox="1"/>
          <p:nvPr/>
        </p:nvSpPr>
        <p:spPr>
          <a:xfrm>
            <a:off x="2197618" y="1990505"/>
            <a:ext cx="7796762" cy="1743915"/>
          </a:xfrm>
          <a:prstGeom prst="rect">
            <a:avLst/>
          </a:prstGeom>
        </p:spPr>
        <p:txBody>
          <a:bodyPr vert="horz" lIns="91440" tIns="45720" rIns="91440" bIns="45720" rtlCol="0" anchor="ctr">
            <a:normAutofit/>
          </a:bodyPr>
          <a:lstStyle/>
          <a:p>
            <a:pPr indent="-228600" algn="ctr">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I used histograms to view the distribution of the different Subject Test Scores. From this, I was able to see that there is no clear trend in the scores, and the data is somewhat normally distributed for all the subjects.</a:t>
            </a:r>
          </a:p>
        </p:txBody>
      </p:sp>
      <p:pic>
        <p:nvPicPr>
          <p:cNvPr id="5" name="Content Placeholder 4" descr="A graph of a number of bars&#10;&#10;Description automatically generated with medium confidence">
            <a:extLst>
              <a:ext uri="{FF2B5EF4-FFF2-40B4-BE49-F238E27FC236}">
                <a16:creationId xmlns:a16="http://schemas.microsoft.com/office/drawing/2014/main" id="{C50AA26D-5DA2-8A69-0E67-4FC8A8B7C0FD}"/>
              </a:ext>
            </a:extLst>
          </p:cNvPr>
          <p:cNvPicPr>
            <a:picLocks noGrp="1" noChangeAspect="1"/>
          </p:cNvPicPr>
          <p:nvPr>
            <p:ph idx="1"/>
          </p:nvPr>
        </p:nvPicPr>
        <p:blipFill>
          <a:blip r:embed="rId2"/>
          <a:stretch>
            <a:fillRect/>
          </a:stretch>
        </p:blipFill>
        <p:spPr>
          <a:xfrm>
            <a:off x="198742" y="4121324"/>
            <a:ext cx="3792072" cy="1933957"/>
          </a:xfrm>
          <a:prstGeom prst="rect">
            <a:avLst/>
          </a:prstGeom>
        </p:spPr>
      </p:pic>
      <p:pic>
        <p:nvPicPr>
          <p:cNvPr id="7" name="Picture 6" descr="A graph showing the number of numbers&#10;&#10;Description automatically generated">
            <a:extLst>
              <a:ext uri="{FF2B5EF4-FFF2-40B4-BE49-F238E27FC236}">
                <a16:creationId xmlns:a16="http://schemas.microsoft.com/office/drawing/2014/main" id="{E3F130D1-5C15-ABAA-FD6D-182324F7DAD9}"/>
              </a:ext>
            </a:extLst>
          </p:cNvPr>
          <p:cNvPicPr>
            <a:picLocks noChangeAspect="1"/>
          </p:cNvPicPr>
          <p:nvPr/>
        </p:nvPicPr>
        <p:blipFill>
          <a:blip r:embed="rId3"/>
          <a:stretch>
            <a:fillRect/>
          </a:stretch>
        </p:blipFill>
        <p:spPr>
          <a:xfrm>
            <a:off x="4196495" y="4135545"/>
            <a:ext cx="3792072" cy="1905516"/>
          </a:xfrm>
          <a:prstGeom prst="rect">
            <a:avLst/>
          </a:prstGeom>
        </p:spPr>
      </p:pic>
      <p:pic>
        <p:nvPicPr>
          <p:cNvPr id="9" name="Picture 8" descr="A graph showing a number of green bars&#10;&#10;Description automatically generated with medium confidence">
            <a:extLst>
              <a:ext uri="{FF2B5EF4-FFF2-40B4-BE49-F238E27FC236}">
                <a16:creationId xmlns:a16="http://schemas.microsoft.com/office/drawing/2014/main" id="{9CC8AF0A-5A41-0ECA-9748-80ECC4E15A13}"/>
              </a:ext>
            </a:extLst>
          </p:cNvPr>
          <p:cNvPicPr>
            <a:picLocks noChangeAspect="1"/>
          </p:cNvPicPr>
          <p:nvPr/>
        </p:nvPicPr>
        <p:blipFill>
          <a:blip r:embed="rId4"/>
          <a:stretch>
            <a:fillRect/>
          </a:stretch>
        </p:blipFill>
        <p:spPr>
          <a:xfrm>
            <a:off x="8194247" y="4159246"/>
            <a:ext cx="3792072" cy="1858114"/>
          </a:xfrm>
          <a:prstGeom prst="rect">
            <a:avLst/>
          </a:prstGeom>
        </p:spPr>
      </p:pic>
      <p:grpSp>
        <p:nvGrpSpPr>
          <p:cNvPr id="29"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0"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2" name="Freeform: Shape 31">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1" name="Freeform: Shape 30">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33123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8" name="Freeform: Shape 17">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Freeform: Shape 18">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D6BDADCA-F394-8475-4CDF-6282D39D91EB}"/>
              </a:ext>
            </a:extLst>
          </p:cNvPr>
          <p:cNvSpPr>
            <a:spLocks noGrp="1"/>
          </p:cNvSpPr>
          <p:nvPr>
            <p:ph type="title"/>
          </p:nvPr>
        </p:nvSpPr>
        <p:spPr>
          <a:xfrm>
            <a:off x="1198182" y="559813"/>
            <a:ext cx="5605358" cy="1664573"/>
          </a:xfrm>
        </p:spPr>
        <p:txBody>
          <a:bodyPr vert="horz" lIns="91440" tIns="45720" rIns="91440" bIns="45720" rtlCol="0" anchor="ctr">
            <a:normAutofit/>
          </a:bodyPr>
          <a:lstStyle/>
          <a:p>
            <a:r>
              <a:rPr lang="en-US" kern="1200" dirty="0">
                <a:solidFill>
                  <a:schemeClr val="tx2"/>
                </a:solidFill>
                <a:latin typeface="+mj-lt"/>
                <a:ea typeface="+mj-ea"/>
                <a:cs typeface="+mj-cs"/>
              </a:rPr>
              <a:t>Imputing the Dataset</a:t>
            </a:r>
          </a:p>
        </p:txBody>
      </p:sp>
      <p:sp>
        <p:nvSpPr>
          <p:cNvPr id="27" name="Freeform: Shape 26">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TextBox 7">
            <a:extLst>
              <a:ext uri="{FF2B5EF4-FFF2-40B4-BE49-F238E27FC236}">
                <a16:creationId xmlns:a16="http://schemas.microsoft.com/office/drawing/2014/main" id="{3EE308E1-DABB-C24C-DAC0-012E83DB88B4}"/>
              </a:ext>
            </a:extLst>
          </p:cNvPr>
          <p:cNvSpPr txBox="1"/>
          <p:nvPr/>
        </p:nvSpPr>
        <p:spPr>
          <a:xfrm>
            <a:off x="1185755" y="2384474"/>
            <a:ext cx="5604997" cy="3728613"/>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I then decided to impute the dataset using </a:t>
            </a:r>
            <a:r>
              <a:rPr lang="en-US" sz="2000" dirty="0" err="1">
                <a:solidFill>
                  <a:schemeClr val="tx2"/>
                </a:solidFill>
              </a:rPr>
              <a:t>KNNImputer</a:t>
            </a:r>
            <a:r>
              <a:rPr lang="en-US" sz="2000" dirty="0">
                <a:solidFill>
                  <a:schemeClr val="tx2"/>
                </a:solidFill>
              </a:rPr>
              <a:t> as I realized that there were some missing values in some of the subject test scores.</a:t>
            </a:r>
          </a:p>
        </p:txBody>
      </p:sp>
      <p:pic>
        <p:nvPicPr>
          <p:cNvPr id="5" name="Content Placeholder 4" descr="A screenshot of a computer&#10;&#10;Description automatically generated">
            <a:extLst>
              <a:ext uri="{FF2B5EF4-FFF2-40B4-BE49-F238E27FC236}">
                <a16:creationId xmlns:a16="http://schemas.microsoft.com/office/drawing/2014/main" id="{C75D082E-73F8-FDFF-3E3D-B6861645500D}"/>
              </a:ext>
            </a:extLst>
          </p:cNvPr>
          <p:cNvPicPr>
            <a:picLocks noGrp="1" noChangeAspect="1"/>
          </p:cNvPicPr>
          <p:nvPr>
            <p:ph idx="1"/>
          </p:nvPr>
        </p:nvPicPr>
        <p:blipFill>
          <a:blip r:embed="rId2"/>
          <a:stretch>
            <a:fillRect/>
          </a:stretch>
        </p:blipFill>
        <p:spPr>
          <a:xfrm>
            <a:off x="7477114" y="154882"/>
            <a:ext cx="4143849" cy="321148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B996D94-5D35-20D0-D7B0-356F03A1204C}"/>
              </a:ext>
            </a:extLst>
          </p:cNvPr>
          <p:cNvPicPr>
            <a:picLocks noChangeAspect="1"/>
          </p:cNvPicPr>
          <p:nvPr/>
        </p:nvPicPr>
        <p:blipFill>
          <a:blip r:embed="rId3"/>
          <a:stretch>
            <a:fillRect/>
          </a:stretch>
        </p:blipFill>
        <p:spPr>
          <a:xfrm>
            <a:off x="7442230" y="3503934"/>
            <a:ext cx="4278260" cy="2780869"/>
          </a:xfrm>
          <a:prstGeom prst="rect">
            <a:avLst/>
          </a:prstGeom>
        </p:spPr>
      </p:pic>
      <p:grpSp>
        <p:nvGrpSpPr>
          <p:cNvPr id="29"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25666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8" name="Freeform: Shape 17">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Freeform: Shape 18">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6D68499B-889F-05A0-1456-E55327F8C179}"/>
              </a:ext>
            </a:extLst>
          </p:cNvPr>
          <p:cNvSpPr>
            <a:spLocks noGrp="1"/>
          </p:cNvSpPr>
          <p:nvPr>
            <p:ph type="title"/>
          </p:nvPr>
        </p:nvSpPr>
        <p:spPr>
          <a:xfrm>
            <a:off x="427173" y="551523"/>
            <a:ext cx="5605358" cy="1664573"/>
          </a:xfrm>
        </p:spPr>
        <p:txBody>
          <a:bodyPr vert="horz" lIns="91440" tIns="45720" rIns="91440" bIns="45720" rtlCol="0" anchor="ctr">
            <a:normAutofit/>
          </a:bodyPr>
          <a:lstStyle/>
          <a:p>
            <a:r>
              <a:rPr lang="en-US" kern="1200">
                <a:solidFill>
                  <a:schemeClr val="tx2"/>
                </a:solidFill>
                <a:latin typeface="+mj-lt"/>
                <a:ea typeface="+mj-ea"/>
                <a:cs typeface="+mj-cs"/>
              </a:rPr>
              <a:t>Scaling the Dataset</a:t>
            </a:r>
          </a:p>
        </p:txBody>
      </p:sp>
      <p:sp>
        <p:nvSpPr>
          <p:cNvPr id="27" name="Freeform: Shape 26">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TextBox 7">
            <a:extLst>
              <a:ext uri="{FF2B5EF4-FFF2-40B4-BE49-F238E27FC236}">
                <a16:creationId xmlns:a16="http://schemas.microsoft.com/office/drawing/2014/main" id="{E73C9ABB-CED4-C7B0-4D3B-B87F793F466C}"/>
              </a:ext>
            </a:extLst>
          </p:cNvPr>
          <p:cNvSpPr txBox="1"/>
          <p:nvPr/>
        </p:nvSpPr>
        <p:spPr>
          <a:xfrm>
            <a:off x="265968" y="2216096"/>
            <a:ext cx="5604997" cy="3728613"/>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I also scaled the data using Standard Scaler to make the clusters more defined later on</a:t>
            </a:r>
          </a:p>
        </p:txBody>
      </p:sp>
      <p:pic>
        <p:nvPicPr>
          <p:cNvPr id="7" name="Picture 6" descr="A screenshot of a graph&#10;&#10;Description automatically generated">
            <a:extLst>
              <a:ext uri="{FF2B5EF4-FFF2-40B4-BE49-F238E27FC236}">
                <a16:creationId xmlns:a16="http://schemas.microsoft.com/office/drawing/2014/main" id="{6279D49E-5512-85F6-E7F8-DFDD17D03FAE}"/>
              </a:ext>
            </a:extLst>
          </p:cNvPr>
          <p:cNvPicPr>
            <a:picLocks noChangeAspect="1"/>
          </p:cNvPicPr>
          <p:nvPr/>
        </p:nvPicPr>
        <p:blipFill>
          <a:blip r:embed="rId2"/>
          <a:stretch>
            <a:fillRect/>
          </a:stretch>
        </p:blipFill>
        <p:spPr>
          <a:xfrm>
            <a:off x="5858850" y="1129948"/>
            <a:ext cx="6131022" cy="2621011"/>
          </a:xfrm>
          <a:prstGeom prst="rect">
            <a:avLst/>
          </a:prstGeom>
        </p:spPr>
      </p:pic>
      <p:pic>
        <p:nvPicPr>
          <p:cNvPr id="5" name="Content Placeholder 4" descr="A screen shot of a computer&#10;&#10;Description automatically generated">
            <a:extLst>
              <a:ext uri="{FF2B5EF4-FFF2-40B4-BE49-F238E27FC236}">
                <a16:creationId xmlns:a16="http://schemas.microsoft.com/office/drawing/2014/main" id="{9DE82221-6B4B-2B6E-BA61-31E95F89320F}"/>
              </a:ext>
            </a:extLst>
          </p:cNvPr>
          <p:cNvPicPr>
            <a:picLocks noGrp="1" noChangeAspect="1"/>
          </p:cNvPicPr>
          <p:nvPr>
            <p:ph idx="1"/>
          </p:nvPr>
        </p:nvPicPr>
        <p:blipFill>
          <a:blip r:embed="rId3"/>
          <a:stretch>
            <a:fillRect/>
          </a:stretch>
        </p:blipFill>
        <p:spPr>
          <a:xfrm>
            <a:off x="1520913" y="4120455"/>
            <a:ext cx="7542179" cy="2168377"/>
          </a:xfrm>
          <a:prstGeom prst="rect">
            <a:avLst/>
          </a:prstGeom>
        </p:spPr>
      </p:pic>
      <p:grpSp>
        <p:nvGrpSpPr>
          <p:cNvPr id="29"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07351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4CC10F1-B144-08F1-979B-9C9044A183F5}"/>
              </a:ext>
            </a:extLst>
          </p:cNvPr>
          <p:cNvSpPr>
            <a:spLocks noGrp="1"/>
          </p:cNvSpPr>
          <p:nvPr>
            <p:ph type="title"/>
          </p:nvPr>
        </p:nvSpPr>
        <p:spPr>
          <a:xfrm>
            <a:off x="2284082" y="-109460"/>
            <a:ext cx="6971443" cy="1095314"/>
          </a:xfrm>
        </p:spPr>
        <p:txBody>
          <a:bodyPr vert="horz" lIns="91440" tIns="45720" rIns="91440" bIns="45720" rtlCol="0" anchor="ctr">
            <a:normAutofit/>
          </a:bodyPr>
          <a:lstStyle/>
          <a:p>
            <a:r>
              <a:rPr lang="en-US" kern="1200" dirty="0">
                <a:solidFill>
                  <a:schemeClr val="tx2"/>
                </a:solidFill>
                <a:latin typeface="+mj-lt"/>
                <a:ea typeface="+mj-ea"/>
                <a:cs typeface="+mj-cs"/>
              </a:rPr>
              <a:t>Dimensionality Reduction</a:t>
            </a:r>
          </a:p>
        </p:txBody>
      </p:sp>
      <p:sp>
        <p:nvSpPr>
          <p:cNvPr id="6" name="TextBox 5">
            <a:extLst>
              <a:ext uri="{FF2B5EF4-FFF2-40B4-BE49-F238E27FC236}">
                <a16:creationId xmlns:a16="http://schemas.microsoft.com/office/drawing/2014/main" id="{266D359E-41AD-CA79-1823-F5D17EC22F00}"/>
              </a:ext>
            </a:extLst>
          </p:cNvPr>
          <p:cNvSpPr txBox="1"/>
          <p:nvPr/>
        </p:nvSpPr>
        <p:spPr>
          <a:xfrm>
            <a:off x="209313" y="832830"/>
            <a:ext cx="7705161" cy="2091182"/>
          </a:xfrm>
          <a:prstGeom prst="rect">
            <a:avLst/>
          </a:prstGeom>
        </p:spPr>
        <p:txBody>
          <a:bodyPr vert="horz" lIns="91440" tIns="45720" rIns="91440" bIns="45720" rtlCol="0" anchor="ctr">
            <a:normAutofit/>
          </a:bodyPr>
          <a:lstStyle/>
          <a:p>
            <a:pPr indent="-228600">
              <a:spcAft>
                <a:spcPts val="600"/>
              </a:spcAft>
              <a:buClr>
                <a:schemeClr val="accent5"/>
              </a:buClr>
              <a:buFont typeface="Avenir Next LT Pro" panose="020B0504020202020204" pitchFamily="34" charset="0"/>
              <a:buChar char="+"/>
            </a:pPr>
            <a:r>
              <a:rPr lang="en-US" dirty="0">
                <a:solidFill>
                  <a:schemeClr val="tx2"/>
                </a:solidFill>
              </a:rPr>
              <a:t>After analyzing the scaled dataset, I came to the realization that all the columns were equally important, thus I needed to keep all of it for clustering. However, there were too many columns. So I ended up using PCA in order to identify and put the most important values from the scaled dataset into 2 columns PCA1 and PCA2, making it easier to get a X and Y axis for my clustering.</a:t>
            </a:r>
          </a:p>
        </p:txBody>
      </p:sp>
      <p:pic>
        <p:nvPicPr>
          <p:cNvPr id="5" name="Content Placeholder 4" descr="A computer code with text&#10;&#10;Description automatically generated with medium confidence">
            <a:extLst>
              <a:ext uri="{FF2B5EF4-FFF2-40B4-BE49-F238E27FC236}">
                <a16:creationId xmlns:a16="http://schemas.microsoft.com/office/drawing/2014/main" id="{26BBD551-6F2E-686A-D447-D2F3E4EE399B}"/>
              </a:ext>
            </a:extLst>
          </p:cNvPr>
          <p:cNvPicPr>
            <a:picLocks noGrp="1" noChangeAspect="1"/>
          </p:cNvPicPr>
          <p:nvPr>
            <p:ph idx="1"/>
          </p:nvPr>
        </p:nvPicPr>
        <p:blipFill>
          <a:blip r:embed="rId2"/>
          <a:stretch>
            <a:fillRect/>
          </a:stretch>
        </p:blipFill>
        <p:spPr>
          <a:xfrm>
            <a:off x="1067726" y="3186942"/>
            <a:ext cx="10515600" cy="2444875"/>
          </a:xfrm>
          <a:prstGeom prst="rect">
            <a:avLst/>
          </a:prstGeom>
        </p:spPr>
      </p:pic>
      <p:grpSp>
        <p:nvGrpSpPr>
          <p:cNvPr id="25"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8" name="Picture 7">
            <a:extLst>
              <a:ext uri="{FF2B5EF4-FFF2-40B4-BE49-F238E27FC236}">
                <a16:creationId xmlns:a16="http://schemas.microsoft.com/office/drawing/2014/main" id="{69C9511B-037C-75A6-DBEE-BF20991F759A}"/>
              </a:ext>
            </a:extLst>
          </p:cNvPr>
          <p:cNvPicPr>
            <a:picLocks noChangeAspect="1"/>
          </p:cNvPicPr>
          <p:nvPr/>
        </p:nvPicPr>
        <p:blipFill>
          <a:blip r:embed="rId3"/>
          <a:stretch>
            <a:fillRect/>
          </a:stretch>
        </p:blipFill>
        <p:spPr>
          <a:xfrm>
            <a:off x="8209034" y="769839"/>
            <a:ext cx="3330573" cy="2217164"/>
          </a:xfrm>
          <a:prstGeom prst="rect">
            <a:avLst/>
          </a:prstGeom>
        </p:spPr>
      </p:pic>
    </p:spTree>
    <p:extLst>
      <p:ext uri="{BB962C8B-B14F-4D97-AF65-F5344CB8AC3E}">
        <p14:creationId xmlns:p14="http://schemas.microsoft.com/office/powerpoint/2010/main" val="577237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AFC561C-17F8-E4B8-AC5A-19AC4AD415F1}"/>
              </a:ext>
            </a:extLst>
          </p:cNvPr>
          <p:cNvSpPr>
            <a:spLocks noGrp="1"/>
          </p:cNvSpPr>
          <p:nvPr>
            <p:ph type="title"/>
          </p:nvPr>
        </p:nvSpPr>
        <p:spPr>
          <a:xfrm>
            <a:off x="1198182" y="559813"/>
            <a:ext cx="3988369" cy="2236864"/>
          </a:xfrm>
        </p:spPr>
        <p:txBody>
          <a:bodyPr>
            <a:normAutofit/>
          </a:bodyPr>
          <a:lstStyle/>
          <a:p>
            <a:r>
              <a:rPr lang="en-SG" dirty="0"/>
              <a:t>Analysing the Dataset</a:t>
            </a:r>
          </a:p>
        </p:txBody>
      </p:sp>
      <p:sp>
        <p:nvSpPr>
          <p:cNvPr id="3" name="Content Placeholder 2">
            <a:extLst>
              <a:ext uri="{FF2B5EF4-FFF2-40B4-BE49-F238E27FC236}">
                <a16:creationId xmlns:a16="http://schemas.microsoft.com/office/drawing/2014/main" id="{AB3925A9-7A2A-83C0-18EB-1EEDEFCA7ECB}"/>
              </a:ext>
            </a:extLst>
          </p:cNvPr>
          <p:cNvSpPr>
            <a:spLocks noGrp="1"/>
          </p:cNvSpPr>
          <p:nvPr>
            <p:ph idx="1"/>
          </p:nvPr>
        </p:nvSpPr>
        <p:spPr>
          <a:xfrm>
            <a:off x="407779" y="2675331"/>
            <a:ext cx="4766089" cy="3437756"/>
          </a:xfrm>
        </p:spPr>
        <p:txBody>
          <a:bodyPr>
            <a:normAutofit/>
          </a:bodyPr>
          <a:lstStyle/>
          <a:p>
            <a:r>
              <a:rPr lang="en-SG" sz="2400" dirty="0"/>
              <a:t>While studying the dataset, I found an abnormality in the dataset. I realised it didn’t contain any values for certain dates. In this case, it was missing values for the 6</a:t>
            </a:r>
            <a:r>
              <a:rPr lang="en-SG" sz="2400" baseline="30000" dirty="0"/>
              <a:t>th</a:t>
            </a:r>
            <a:r>
              <a:rPr lang="en-SG" sz="2400" dirty="0"/>
              <a:t> and 7th</a:t>
            </a:r>
          </a:p>
        </p:txBody>
      </p:sp>
      <p:pic>
        <p:nvPicPr>
          <p:cNvPr id="5" name="Picture 4">
            <a:extLst>
              <a:ext uri="{FF2B5EF4-FFF2-40B4-BE49-F238E27FC236}">
                <a16:creationId xmlns:a16="http://schemas.microsoft.com/office/drawing/2014/main" id="{4292CFA7-4E0A-2CC8-8232-D7376C1307D1}"/>
              </a:ext>
            </a:extLst>
          </p:cNvPr>
          <p:cNvPicPr>
            <a:picLocks noChangeAspect="1"/>
          </p:cNvPicPr>
          <p:nvPr/>
        </p:nvPicPr>
        <p:blipFill>
          <a:blip r:embed="rId2"/>
          <a:stretch>
            <a:fillRect/>
          </a:stretch>
        </p:blipFill>
        <p:spPr>
          <a:xfrm>
            <a:off x="5638010" y="567942"/>
            <a:ext cx="6316976" cy="5716862"/>
          </a:xfrm>
          <a:prstGeom prst="rect">
            <a:avLst/>
          </a:prstGeom>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29049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493E4B8-F017-556F-F70A-36B425116A99}"/>
              </a:ext>
            </a:extLst>
          </p:cNvPr>
          <p:cNvSpPr>
            <a:spLocks noGrp="1"/>
          </p:cNvSpPr>
          <p:nvPr>
            <p:ph type="title"/>
          </p:nvPr>
        </p:nvSpPr>
        <p:spPr>
          <a:xfrm>
            <a:off x="1198181" y="168425"/>
            <a:ext cx="4795282" cy="2091782"/>
          </a:xfrm>
        </p:spPr>
        <p:txBody>
          <a:bodyPr anchor="ctr">
            <a:normAutofit/>
          </a:bodyPr>
          <a:lstStyle/>
          <a:p>
            <a:r>
              <a:rPr lang="en-SG" dirty="0"/>
              <a:t>Finding Inertia for Elbow Method</a:t>
            </a:r>
          </a:p>
        </p:txBody>
      </p:sp>
      <p:sp>
        <p:nvSpPr>
          <p:cNvPr id="3" name="Content Placeholder 2">
            <a:extLst>
              <a:ext uri="{FF2B5EF4-FFF2-40B4-BE49-F238E27FC236}">
                <a16:creationId xmlns:a16="http://schemas.microsoft.com/office/drawing/2014/main" id="{6BFD5FF6-C792-F980-FD4F-FE1CBD65FE7B}"/>
              </a:ext>
            </a:extLst>
          </p:cNvPr>
          <p:cNvSpPr>
            <a:spLocks noGrp="1"/>
          </p:cNvSpPr>
          <p:nvPr>
            <p:ph idx="1"/>
          </p:nvPr>
        </p:nvSpPr>
        <p:spPr>
          <a:xfrm>
            <a:off x="6708272" y="1904045"/>
            <a:ext cx="4977905" cy="2091182"/>
          </a:xfrm>
        </p:spPr>
        <p:txBody>
          <a:bodyPr anchor="ctr">
            <a:noAutofit/>
          </a:bodyPr>
          <a:lstStyle/>
          <a:p>
            <a:r>
              <a:rPr lang="en-SG" dirty="0"/>
              <a:t>From this, I realize that we can’t find the best number of clusters using the elbow method as there is no clear elbow pit here, thus making it impossible to determine the best K value</a:t>
            </a:r>
          </a:p>
        </p:txBody>
      </p:sp>
      <p:pic>
        <p:nvPicPr>
          <p:cNvPr id="5" name="Picture 4" descr="A graph of a number of numbers&#10;&#10;Description automatically generated">
            <a:extLst>
              <a:ext uri="{FF2B5EF4-FFF2-40B4-BE49-F238E27FC236}">
                <a16:creationId xmlns:a16="http://schemas.microsoft.com/office/drawing/2014/main" id="{51E450EA-5F26-276D-DD5F-C5E023DC81BA}"/>
              </a:ext>
            </a:extLst>
          </p:cNvPr>
          <p:cNvPicPr>
            <a:picLocks noChangeAspect="1"/>
          </p:cNvPicPr>
          <p:nvPr/>
        </p:nvPicPr>
        <p:blipFill>
          <a:blip r:embed="rId2"/>
          <a:stretch>
            <a:fillRect/>
          </a:stretch>
        </p:blipFill>
        <p:spPr>
          <a:xfrm>
            <a:off x="892969" y="2413391"/>
            <a:ext cx="5273755" cy="3902579"/>
          </a:xfrm>
          <a:prstGeom prst="rect">
            <a:avLst/>
          </a:prstGeom>
        </p:spPr>
      </p:pic>
      <p:grpSp>
        <p:nvGrpSpPr>
          <p:cNvPr id="24"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37213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611EE32A-6DCF-204E-23FF-5EB6F0392083}"/>
              </a:ext>
            </a:extLst>
          </p:cNvPr>
          <p:cNvSpPr>
            <a:spLocks noGrp="1"/>
          </p:cNvSpPr>
          <p:nvPr>
            <p:ph type="title"/>
          </p:nvPr>
        </p:nvSpPr>
        <p:spPr>
          <a:xfrm>
            <a:off x="1198181" y="168425"/>
            <a:ext cx="4795282" cy="2091782"/>
          </a:xfrm>
        </p:spPr>
        <p:txBody>
          <a:bodyPr vert="horz" lIns="91440" tIns="45720" rIns="91440" bIns="45720" rtlCol="0" anchor="ctr">
            <a:normAutofit/>
          </a:bodyPr>
          <a:lstStyle/>
          <a:p>
            <a:r>
              <a:rPr lang="en-US" kern="1200">
                <a:solidFill>
                  <a:schemeClr val="tx2"/>
                </a:solidFill>
                <a:latin typeface="+mj-lt"/>
                <a:ea typeface="+mj-ea"/>
                <a:cs typeface="+mj-cs"/>
              </a:rPr>
              <a:t>Silhouette Method</a:t>
            </a:r>
          </a:p>
        </p:txBody>
      </p:sp>
      <p:sp>
        <p:nvSpPr>
          <p:cNvPr id="6" name="TextBox 5">
            <a:extLst>
              <a:ext uri="{FF2B5EF4-FFF2-40B4-BE49-F238E27FC236}">
                <a16:creationId xmlns:a16="http://schemas.microsoft.com/office/drawing/2014/main" id="{A22DC6DE-FBAD-A1C9-B599-E6B626935B14}"/>
              </a:ext>
            </a:extLst>
          </p:cNvPr>
          <p:cNvSpPr txBox="1"/>
          <p:nvPr/>
        </p:nvSpPr>
        <p:spPr>
          <a:xfrm>
            <a:off x="6195372" y="169025"/>
            <a:ext cx="4977905" cy="2091182"/>
          </a:xfrm>
          <a:prstGeom prst="rect">
            <a:avLst/>
          </a:prstGeom>
        </p:spPr>
        <p:txBody>
          <a:bodyPr vert="horz" lIns="91440" tIns="45720" rIns="91440" bIns="45720" rtlCol="0" anchor="ctr">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Thus, I decided to use the Silhouette Method instead, and from this graph, I was able to identify the peak at 6, thus showing that 6 is the best number of clusters to use</a:t>
            </a:r>
          </a:p>
        </p:txBody>
      </p:sp>
      <p:pic>
        <p:nvPicPr>
          <p:cNvPr id="5" name="Content Placeholder 4" descr="A graph with blue lines and dots&#10;&#10;Description automatically generated">
            <a:extLst>
              <a:ext uri="{FF2B5EF4-FFF2-40B4-BE49-F238E27FC236}">
                <a16:creationId xmlns:a16="http://schemas.microsoft.com/office/drawing/2014/main" id="{BE80D1A3-B914-1E42-A0FF-93F81E0B0674}"/>
              </a:ext>
            </a:extLst>
          </p:cNvPr>
          <p:cNvPicPr>
            <a:picLocks noGrp="1" noChangeAspect="1"/>
          </p:cNvPicPr>
          <p:nvPr>
            <p:ph idx="1"/>
          </p:nvPr>
        </p:nvPicPr>
        <p:blipFill>
          <a:blip r:embed="rId2"/>
          <a:stretch>
            <a:fillRect/>
          </a:stretch>
        </p:blipFill>
        <p:spPr>
          <a:xfrm>
            <a:off x="2895431" y="2396732"/>
            <a:ext cx="6450544" cy="3902579"/>
          </a:xfrm>
          <a:prstGeom prst="rect">
            <a:avLst/>
          </a:prstGeom>
        </p:spPr>
      </p:pic>
      <p:grpSp>
        <p:nvGrpSpPr>
          <p:cNvPr id="25"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00299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8" name="Freeform: Shape 17">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Freeform: Shape 18">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A0A90EBF-FBE8-B8A0-1F9D-E6D491D3C378}"/>
              </a:ext>
            </a:extLst>
          </p:cNvPr>
          <p:cNvSpPr>
            <a:spLocks noGrp="1"/>
          </p:cNvSpPr>
          <p:nvPr>
            <p:ph type="title"/>
          </p:nvPr>
        </p:nvSpPr>
        <p:spPr>
          <a:xfrm>
            <a:off x="2657275" y="-198421"/>
            <a:ext cx="5605358" cy="1664573"/>
          </a:xfrm>
        </p:spPr>
        <p:txBody>
          <a:bodyPr vert="horz" lIns="91440" tIns="45720" rIns="91440" bIns="45720" rtlCol="0" anchor="ctr">
            <a:normAutofit/>
          </a:bodyPr>
          <a:lstStyle/>
          <a:p>
            <a:r>
              <a:rPr lang="en-US" kern="1200" dirty="0">
                <a:solidFill>
                  <a:schemeClr val="tx2"/>
                </a:solidFill>
                <a:latin typeface="+mj-lt"/>
                <a:ea typeface="+mj-ea"/>
                <a:cs typeface="+mj-cs"/>
              </a:rPr>
              <a:t>K-Means Clustering</a:t>
            </a:r>
          </a:p>
        </p:txBody>
      </p:sp>
      <p:sp>
        <p:nvSpPr>
          <p:cNvPr id="27" name="Freeform: Shape 26">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TextBox 7">
            <a:extLst>
              <a:ext uri="{FF2B5EF4-FFF2-40B4-BE49-F238E27FC236}">
                <a16:creationId xmlns:a16="http://schemas.microsoft.com/office/drawing/2014/main" id="{97484AC5-2513-807A-9B8E-3F3E08943AE3}"/>
              </a:ext>
            </a:extLst>
          </p:cNvPr>
          <p:cNvSpPr txBox="1"/>
          <p:nvPr/>
        </p:nvSpPr>
        <p:spPr>
          <a:xfrm>
            <a:off x="2010137" y="1550470"/>
            <a:ext cx="7356153" cy="3728613"/>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Using K-Means Clustering and the desired number of clusters, I was able to see the clusters clearly. I was also able to generate a silhouette score of 0.35</a:t>
            </a:r>
          </a:p>
        </p:txBody>
      </p:sp>
      <p:pic>
        <p:nvPicPr>
          <p:cNvPr id="5" name="Content Placeholder 4" descr="A diagram of a cluster of dots&#10;&#10;Description automatically generated">
            <a:extLst>
              <a:ext uri="{FF2B5EF4-FFF2-40B4-BE49-F238E27FC236}">
                <a16:creationId xmlns:a16="http://schemas.microsoft.com/office/drawing/2014/main" id="{E1EFC660-AD8E-9A6A-7BB6-AB021FBC7275}"/>
              </a:ext>
            </a:extLst>
          </p:cNvPr>
          <p:cNvPicPr>
            <a:picLocks noGrp="1" noChangeAspect="1"/>
          </p:cNvPicPr>
          <p:nvPr>
            <p:ph idx="1"/>
          </p:nvPr>
        </p:nvPicPr>
        <p:blipFill>
          <a:blip r:embed="rId2"/>
          <a:stretch>
            <a:fillRect/>
          </a:stretch>
        </p:blipFill>
        <p:spPr>
          <a:xfrm>
            <a:off x="922193" y="3522813"/>
            <a:ext cx="5711773" cy="3227151"/>
          </a:xfrm>
          <a:prstGeom prst="rect">
            <a:avLst/>
          </a:prstGeom>
        </p:spPr>
      </p:pic>
      <p:pic>
        <p:nvPicPr>
          <p:cNvPr id="7" name="Picture 6" descr="A close-up of a score&#10;&#10;Description automatically generated">
            <a:extLst>
              <a:ext uri="{FF2B5EF4-FFF2-40B4-BE49-F238E27FC236}">
                <a16:creationId xmlns:a16="http://schemas.microsoft.com/office/drawing/2014/main" id="{3984E171-5F32-1F31-A97E-FE1FBE1C8145}"/>
              </a:ext>
            </a:extLst>
          </p:cNvPr>
          <p:cNvPicPr>
            <a:picLocks noChangeAspect="1"/>
          </p:cNvPicPr>
          <p:nvPr/>
        </p:nvPicPr>
        <p:blipFill>
          <a:blip r:embed="rId3"/>
          <a:stretch>
            <a:fillRect/>
          </a:stretch>
        </p:blipFill>
        <p:spPr>
          <a:xfrm>
            <a:off x="7027644" y="4113321"/>
            <a:ext cx="4817466" cy="1493413"/>
          </a:xfrm>
          <a:prstGeom prst="rect">
            <a:avLst/>
          </a:prstGeom>
        </p:spPr>
      </p:pic>
      <p:grpSp>
        <p:nvGrpSpPr>
          <p:cNvPr id="29"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5289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F8373A5A-CE45-C356-5573-B2B9A2456150}"/>
              </a:ext>
            </a:extLst>
          </p:cNvPr>
          <p:cNvSpPr>
            <a:spLocks noGrp="1"/>
          </p:cNvSpPr>
          <p:nvPr>
            <p:ph type="title"/>
          </p:nvPr>
        </p:nvSpPr>
        <p:spPr>
          <a:xfrm>
            <a:off x="1198182" y="559813"/>
            <a:ext cx="3988369" cy="2236864"/>
          </a:xfrm>
        </p:spPr>
        <p:txBody>
          <a:bodyPr vert="horz" lIns="91440" tIns="45720" rIns="91440" bIns="45720" rtlCol="0" anchor="ctr">
            <a:normAutofit/>
          </a:bodyPr>
          <a:lstStyle/>
          <a:p>
            <a:r>
              <a:rPr lang="en-US" kern="1200">
                <a:solidFill>
                  <a:schemeClr val="tx2"/>
                </a:solidFill>
                <a:latin typeface="+mj-lt"/>
                <a:ea typeface="+mj-ea"/>
                <a:cs typeface="+mj-cs"/>
              </a:rPr>
              <a:t>Silhouette Plot</a:t>
            </a:r>
          </a:p>
        </p:txBody>
      </p:sp>
      <p:sp>
        <p:nvSpPr>
          <p:cNvPr id="6" name="TextBox 5">
            <a:extLst>
              <a:ext uri="{FF2B5EF4-FFF2-40B4-BE49-F238E27FC236}">
                <a16:creationId xmlns:a16="http://schemas.microsoft.com/office/drawing/2014/main" id="{B9785A68-22F9-9F1E-439B-393D5AE9176C}"/>
              </a:ext>
            </a:extLst>
          </p:cNvPr>
          <p:cNvSpPr txBox="1"/>
          <p:nvPr/>
        </p:nvSpPr>
        <p:spPr>
          <a:xfrm>
            <a:off x="1185756" y="2955401"/>
            <a:ext cx="3988112" cy="3157686"/>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From this, I can see that the clustering was good and accurate as the silhouette plot is good and the score is also good.</a:t>
            </a:r>
          </a:p>
        </p:txBody>
      </p:sp>
      <p:pic>
        <p:nvPicPr>
          <p:cNvPr id="5" name="Content Placeholder 4" descr="A graph of different colored shapes&#10;&#10;Description automatically generated with medium confidence">
            <a:extLst>
              <a:ext uri="{FF2B5EF4-FFF2-40B4-BE49-F238E27FC236}">
                <a16:creationId xmlns:a16="http://schemas.microsoft.com/office/drawing/2014/main" id="{7014EA65-1F43-C380-9B0D-F6DE76BCE55F}"/>
              </a:ext>
            </a:extLst>
          </p:cNvPr>
          <p:cNvPicPr>
            <a:picLocks noGrp="1" noChangeAspect="1"/>
          </p:cNvPicPr>
          <p:nvPr>
            <p:ph idx="1"/>
          </p:nvPr>
        </p:nvPicPr>
        <p:blipFill>
          <a:blip r:embed="rId2"/>
          <a:stretch>
            <a:fillRect/>
          </a:stretch>
        </p:blipFill>
        <p:spPr>
          <a:xfrm>
            <a:off x="5602903" y="1606025"/>
            <a:ext cx="6387190" cy="3640696"/>
          </a:xfrm>
          <a:prstGeom prst="rect">
            <a:avLst/>
          </a:prstGeom>
        </p:spPr>
      </p:pic>
      <p:grpSp>
        <p:nvGrpSpPr>
          <p:cNvPr id="2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88195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0" name="Freeform: Shape 19">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Freeform: Shape 20">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2EAF962-D534-8F05-C9C6-6344763C9AEF}"/>
              </a:ext>
            </a:extLst>
          </p:cNvPr>
          <p:cNvSpPr>
            <a:spLocks noGrp="1"/>
          </p:cNvSpPr>
          <p:nvPr>
            <p:ph type="title"/>
          </p:nvPr>
        </p:nvSpPr>
        <p:spPr>
          <a:xfrm>
            <a:off x="1198181" y="168426"/>
            <a:ext cx="9988166" cy="667190"/>
          </a:xfrm>
        </p:spPr>
        <p:txBody>
          <a:bodyPr>
            <a:normAutofit fontScale="90000"/>
          </a:bodyPr>
          <a:lstStyle/>
          <a:p>
            <a:pPr algn="ctr"/>
            <a:r>
              <a:rPr lang="en-SG" dirty="0"/>
              <a:t>Agglomerative Clustering</a:t>
            </a:r>
          </a:p>
        </p:txBody>
      </p:sp>
      <p:grpSp>
        <p:nvGrpSpPr>
          <p:cNvPr id="29"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0"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2" name="Freeform: Shape 31">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1" name="Freeform: Shape 30">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5" name="Content Placeholder 4">
            <a:extLst>
              <a:ext uri="{FF2B5EF4-FFF2-40B4-BE49-F238E27FC236}">
                <a16:creationId xmlns:a16="http://schemas.microsoft.com/office/drawing/2014/main" id="{3F1D4F77-A340-D2C7-662C-5CB5DAE3F33D}"/>
              </a:ext>
            </a:extLst>
          </p:cNvPr>
          <p:cNvPicPr>
            <a:picLocks noChangeAspect="1"/>
          </p:cNvPicPr>
          <p:nvPr/>
        </p:nvPicPr>
        <p:blipFill>
          <a:blip r:embed="rId2"/>
          <a:stretch>
            <a:fillRect/>
          </a:stretch>
        </p:blipFill>
        <p:spPr>
          <a:xfrm>
            <a:off x="5039588" y="919615"/>
            <a:ext cx="4443078" cy="2365872"/>
          </a:xfrm>
          <a:prstGeom prst="rect">
            <a:avLst/>
          </a:prstGeom>
        </p:spPr>
      </p:pic>
      <p:pic>
        <p:nvPicPr>
          <p:cNvPr id="7" name="Picture 6">
            <a:extLst>
              <a:ext uri="{FF2B5EF4-FFF2-40B4-BE49-F238E27FC236}">
                <a16:creationId xmlns:a16="http://schemas.microsoft.com/office/drawing/2014/main" id="{13C0EAFC-B87F-8B8B-44DC-E6B0CCD355A8}"/>
              </a:ext>
            </a:extLst>
          </p:cNvPr>
          <p:cNvPicPr>
            <a:picLocks noChangeAspect="1"/>
          </p:cNvPicPr>
          <p:nvPr/>
        </p:nvPicPr>
        <p:blipFill>
          <a:blip r:embed="rId3"/>
          <a:stretch>
            <a:fillRect/>
          </a:stretch>
        </p:blipFill>
        <p:spPr>
          <a:xfrm>
            <a:off x="7543961" y="3583679"/>
            <a:ext cx="4210909" cy="3131642"/>
          </a:xfrm>
          <a:prstGeom prst="rect">
            <a:avLst/>
          </a:prstGeom>
        </p:spPr>
      </p:pic>
      <p:sp>
        <p:nvSpPr>
          <p:cNvPr id="8" name="TextBox 7">
            <a:extLst>
              <a:ext uri="{FF2B5EF4-FFF2-40B4-BE49-F238E27FC236}">
                <a16:creationId xmlns:a16="http://schemas.microsoft.com/office/drawing/2014/main" id="{296DABF4-C13B-5BD5-A534-409C5E073348}"/>
              </a:ext>
            </a:extLst>
          </p:cNvPr>
          <p:cNvSpPr txBox="1"/>
          <p:nvPr/>
        </p:nvSpPr>
        <p:spPr>
          <a:xfrm>
            <a:off x="447541" y="1329070"/>
            <a:ext cx="3883160" cy="3785652"/>
          </a:xfrm>
          <a:prstGeom prst="rect">
            <a:avLst/>
          </a:prstGeom>
          <a:noFill/>
        </p:spPr>
        <p:txBody>
          <a:bodyPr wrap="square" rtlCol="0">
            <a:spAutoFit/>
          </a:bodyPr>
          <a:lstStyle/>
          <a:p>
            <a:pPr defTabSz="457200">
              <a:spcAft>
                <a:spcPts val="600"/>
              </a:spcAft>
            </a:pPr>
            <a:r>
              <a:rPr lang="en-SG" sz="2000" kern="1200" dirty="0">
                <a:solidFill>
                  <a:schemeClr val="tx1"/>
                </a:solidFill>
                <a:latin typeface="+mn-lt"/>
                <a:ea typeface="+mn-ea"/>
                <a:cs typeface="+mn-cs"/>
              </a:rPr>
              <a:t>I then used agglomerative clustering as well for the dataset. As can be seen from the dendrogram, it shows the different clusters and how they are grouped together. This also showed the relation the clusters had with each other. However, from this, we can see that the silhouette score is low, showing that this clustering method was not as optimal</a:t>
            </a:r>
            <a:endParaRPr lang="en-SG" sz="2000" dirty="0"/>
          </a:p>
        </p:txBody>
      </p:sp>
      <p:pic>
        <p:nvPicPr>
          <p:cNvPr id="10" name="Picture 9">
            <a:extLst>
              <a:ext uri="{FF2B5EF4-FFF2-40B4-BE49-F238E27FC236}">
                <a16:creationId xmlns:a16="http://schemas.microsoft.com/office/drawing/2014/main" id="{AB141ED3-2079-1361-E3E5-BC917771E6B5}"/>
              </a:ext>
            </a:extLst>
          </p:cNvPr>
          <p:cNvPicPr>
            <a:picLocks noChangeAspect="1"/>
          </p:cNvPicPr>
          <p:nvPr/>
        </p:nvPicPr>
        <p:blipFill>
          <a:blip r:embed="rId4"/>
          <a:stretch>
            <a:fillRect/>
          </a:stretch>
        </p:blipFill>
        <p:spPr>
          <a:xfrm>
            <a:off x="146973" y="5493665"/>
            <a:ext cx="7312544" cy="382050"/>
          </a:xfrm>
          <a:prstGeom prst="rect">
            <a:avLst/>
          </a:prstGeom>
        </p:spPr>
      </p:pic>
    </p:spTree>
    <p:extLst>
      <p:ext uri="{BB962C8B-B14F-4D97-AF65-F5344CB8AC3E}">
        <p14:creationId xmlns:p14="http://schemas.microsoft.com/office/powerpoint/2010/main" val="735112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834B-7A7F-E06F-7B33-B417F0E82C83}"/>
              </a:ext>
            </a:extLst>
          </p:cNvPr>
          <p:cNvSpPr>
            <a:spLocks noGrp="1"/>
          </p:cNvSpPr>
          <p:nvPr>
            <p:ph type="title"/>
          </p:nvPr>
        </p:nvSpPr>
        <p:spPr>
          <a:xfrm>
            <a:off x="677333" y="0"/>
            <a:ext cx="10515600" cy="1325563"/>
          </a:xfrm>
        </p:spPr>
        <p:txBody>
          <a:bodyPr/>
          <a:lstStyle/>
          <a:p>
            <a:r>
              <a:rPr lang="en-SG" dirty="0"/>
              <a:t>GMM Clustering</a:t>
            </a:r>
          </a:p>
        </p:txBody>
      </p:sp>
      <p:pic>
        <p:nvPicPr>
          <p:cNvPr id="5" name="Content Placeholder 4">
            <a:extLst>
              <a:ext uri="{FF2B5EF4-FFF2-40B4-BE49-F238E27FC236}">
                <a16:creationId xmlns:a16="http://schemas.microsoft.com/office/drawing/2014/main" id="{1847B0B0-CCFF-B67A-9C73-84DA77958672}"/>
              </a:ext>
            </a:extLst>
          </p:cNvPr>
          <p:cNvPicPr>
            <a:picLocks noGrp="1" noChangeAspect="1"/>
          </p:cNvPicPr>
          <p:nvPr>
            <p:ph idx="1"/>
          </p:nvPr>
        </p:nvPicPr>
        <p:blipFill>
          <a:blip r:embed="rId2"/>
          <a:stretch>
            <a:fillRect/>
          </a:stretch>
        </p:blipFill>
        <p:spPr>
          <a:xfrm>
            <a:off x="3856536" y="1253331"/>
            <a:ext cx="7151552" cy="4351338"/>
          </a:xfrm>
        </p:spPr>
      </p:pic>
      <p:pic>
        <p:nvPicPr>
          <p:cNvPr id="7" name="Picture 6">
            <a:extLst>
              <a:ext uri="{FF2B5EF4-FFF2-40B4-BE49-F238E27FC236}">
                <a16:creationId xmlns:a16="http://schemas.microsoft.com/office/drawing/2014/main" id="{E3CCEEA5-38F8-90BC-B4AA-AC8F301A6CEB}"/>
              </a:ext>
            </a:extLst>
          </p:cNvPr>
          <p:cNvPicPr>
            <a:picLocks noChangeAspect="1"/>
          </p:cNvPicPr>
          <p:nvPr/>
        </p:nvPicPr>
        <p:blipFill>
          <a:blip r:embed="rId3"/>
          <a:stretch>
            <a:fillRect/>
          </a:stretch>
        </p:blipFill>
        <p:spPr>
          <a:xfrm>
            <a:off x="2668853" y="5935134"/>
            <a:ext cx="8603623" cy="574686"/>
          </a:xfrm>
          <a:prstGeom prst="rect">
            <a:avLst/>
          </a:prstGeom>
        </p:spPr>
      </p:pic>
      <p:sp>
        <p:nvSpPr>
          <p:cNvPr id="8" name="TextBox 7">
            <a:extLst>
              <a:ext uri="{FF2B5EF4-FFF2-40B4-BE49-F238E27FC236}">
                <a16:creationId xmlns:a16="http://schemas.microsoft.com/office/drawing/2014/main" id="{7CF90EC8-5825-D754-01CF-F134F4B0E90C}"/>
              </a:ext>
            </a:extLst>
          </p:cNvPr>
          <p:cNvSpPr txBox="1"/>
          <p:nvPr/>
        </p:nvSpPr>
        <p:spPr>
          <a:xfrm>
            <a:off x="677333" y="1182231"/>
            <a:ext cx="2201334" cy="4493538"/>
          </a:xfrm>
          <a:prstGeom prst="rect">
            <a:avLst/>
          </a:prstGeom>
          <a:noFill/>
        </p:spPr>
        <p:txBody>
          <a:bodyPr wrap="square" rtlCol="0">
            <a:spAutoFit/>
          </a:bodyPr>
          <a:lstStyle/>
          <a:p>
            <a:r>
              <a:rPr lang="en-SG" sz="2200" dirty="0"/>
              <a:t>For GMM clustering, We can see that it was also able to cluster the data into 6 different clusters well. However, while the silhouette score for it is good, it isn’t as optimal yet </a:t>
            </a:r>
          </a:p>
        </p:txBody>
      </p:sp>
    </p:spTree>
    <p:extLst>
      <p:ext uri="{BB962C8B-B14F-4D97-AF65-F5344CB8AC3E}">
        <p14:creationId xmlns:p14="http://schemas.microsoft.com/office/powerpoint/2010/main" val="3883446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91ED052-90B8-98DB-6E82-B4032F43BCEC}"/>
              </a:ext>
            </a:extLst>
          </p:cNvPr>
          <p:cNvSpPr>
            <a:spLocks noGrp="1"/>
          </p:cNvSpPr>
          <p:nvPr>
            <p:ph type="title"/>
          </p:nvPr>
        </p:nvSpPr>
        <p:spPr>
          <a:xfrm>
            <a:off x="1198182" y="559813"/>
            <a:ext cx="3988369" cy="2236864"/>
          </a:xfrm>
        </p:spPr>
        <p:txBody>
          <a:bodyPr>
            <a:normAutofit/>
          </a:bodyPr>
          <a:lstStyle/>
          <a:p>
            <a:r>
              <a:rPr lang="en-SG" dirty="0"/>
              <a:t>Spectral Clustering</a:t>
            </a:r>
          </a:p>
        </p:txBody>
      </p:sp>
      <p:sp>
        <p:nvSpPr>
          <p:cNvPr id="3" name="Content Placeholder 2">
            <a:extLst>
              <a:ext uri="{FF2B5EF4-FFF2-40B4-BE49-F238E27FC236}">
                <a16:creationId xmlns:a16="http://schemas.microsoft.com/office/drawing/2014/main" id="{9EEFF68B-FE03-8BEA-F097-0920864EE206}"/>
              </a:ext>
            </a:extLst>
          </p:cNvPr>
          <p:cNvSpPr>
            <a:spLocks noGrp="1"/>
          </p:cNvSpPr>
          <p:nvPr>
            <p:ph idx="1"/>
          </p:nvPr>
        </p:nvSpPr>
        <p:spPr>
          <a:xfrm>
            <a:off x="1185756" y="2955401"/>
            <a:ext cx="3988112" cy="3157686"/>
          </a:xfrm>
        </p:spPr>
        <p:txBody>
          <a:bodyPr>
            <a:normAutofit/>
          </a:bodyPr>
          <a:lstStyle/>
          <a:p>
            <a:r>
              <a:rPr lang="en-SG" sz="2000" dirty="0"/>
              <a:t>Lastly, I also used Spectral Clustering as a final model. From the scatterplot, we can see that it was also able to group the data into different clusters well. However, its silhouette score is also not as good as compared to K-Means Clustering</a:t>
            </a:r>
          </a:p>
        </p:txBody>
      </p:sp>
      <p:pic>
        <p:nvPicPr>
          <p:cNvPr id="5" name="Picture 4" descr="A screen shot of a computer screen&#10;&#10;Description automatically generated">
            <a:extLst>
              <a:ext uri="{FF2B5EF4-FFF2-40B4-BE49-F238E27FC236}">
                <a16:creationId xmlns:a16="http://schemas.microsoft.com/office/drawing/2014/main" id="{B705E1EF-229C-CFFB-BE38-E58C9A99A6FF}"/>
              </a:ext>
            </a:extLst>
          </p:cNvPr>
          <p:cNvPicPr>
            <a:picLocks noChangeAspect="1"/>
          </p:cNvPicPr>
          <p:nvPr/>
        </p:nvPicPr>
        <p:blipFill>
          <a:blip r:embed="rId2"/>
          <a:stretch>
            <a:fillRect/>
          </a:stretch>
        </p:blipFill>
        <p:spPr>
          <a:xfrm>
            <a:off x="5437449" y="1600667"/>
            <a:ext cx="6387190" cy="3656666"/>
          </a:xfrm>
          <a:prstGeom prst="rect">
            <a:avLst/>
          </a:prstGeom>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81387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BD81-CB0A-9828-B461-85905D778459}"/>
              </a:ext>
            </a:extLst>
          </p:cNvPr>
          <p:cNvSpPr>
            <a:spLocks noGrp="1"/>
          </p:cNvSpPr>
          <p:nvPr>
            <p:ph type="title"/>
          </p:nvPr>
        </p:nvSpPr>
        <p:spPr/>
        <p:txBody>
          <a:bodyPr/>
          <a:lstStyle/>
          <a:p>
            <a:r>
              <a:rPr lang="en-SG" dirty="0"/>
              <a:t>Final Conclusion</a:t>
            </a:r>
          </a:p>
        </p:txBody>
      </p:sp>
      <p:sp>
        <p:nvSpPr>
          <p:cNvPr id="3" name="Content Placeholder 2">
            <a:extLst>
              <a:ext uri="{FF2B5EF4-FFF2-40B4-BE49-F238E27FC236}">
                <a16:creationId xmlns:a16="http://schemas.microsoft.com/office/drawing/2014/main" id="{37E8CB23-B8DD-B640-589F-E3E8AAB03DF5}"/>
              </a:ext>
            </a:extLst>
          </p:cNvPr>
          <p:cNvSpPr>
            <a:spLocks noGrp="1"/>
          </p:cNvSpPr>
          <p:nvPr>
            <p:ph idx="1"/>
          </p:nvPr>
        </p:nvSpPr>
        <p:spPr/>
        <p:txBody>
          <a:bodyPr/>
          <a:lstStyle/>
          <a:p>
            <a:r>
              <a:rPr lang="en-SG" dirty="0"/>
              <a:t>Thus, After Imputing and Scaling the Dataset, I can come to the final conclusion that for this dataset, K-Means clustering proved to be the best model in properly grouping the dataset into the best number of clusters ( n = 6) as shown by the Silhouette Model.</a:t>
            </a:r>
          </a:p>
        </p:txBody>
      </p:sp>
    </p:spTree>
    <p:extLst>
      <p:ext uri="{BB962C8B-B14F-4D97-AF65-F5344CB8AC3E}">
        <p14:creationId xmlns:p14="http://schemas.microsoft.com/office/powerpoint/2010/main" val="2665992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2154-BA0B-9E14-1E95-79A6787E9C64}"/>
              </a:ext>
            </a:extLst>
          </p:cNvPr>
          <p:cNvSpPr>
            <a:spLocks noGrp="1"/>
          </p:cNvSpPr>
          <p:nvPr>
            <p:ph type="title"/>
          </p:nvPr>
        </p:nvSpPr>
        <p:spPr>
          <a:xfrm>
            <a:off x="3780183" y="2535831"/>
            <a:ext cx="10515600" cy="1325563"/>
          </a:xfrm>
        </p:spPr>
        <p:txBody>
          <a:bodyPr/>
          <a:lstStyle/>
          <a:p>
            <a:r>
              <a:rPr lang="en-SG" dirty="0"/>
              <a:t>THANK YOU</a:t>
            </a:r>
          </a:p>
        </p:txBody>
      </p:sp>
    </p:spTree>
    <p:extLst>
      <p:ext uri="{BB962C8B-B14F-4D97-AF65-F5344CB8AC3E}">
        <p14:creationId xmlns:p14="http://schemas.microsoft.com/office/powerpoint/2010/main" val="681758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E5FEADD-7134-6D5B-D04F-EB673792A59B}"/>
              </a:ext>
            </a:extLst>
          </p:cNvPr>
          <p:cNvSpPr>
            <a:spLocks noGrp="1"/>
          </p:cNvSpPr>
          <p:nvPr>
            <p:ph type="title"/>
          </p:nvPr>
        </p:nvSpPr>
        <p:spPr>
          <a:xfrm>
            <a:off x="1198182" y="559813"/>
            <a:ext cx="3988369" cy="2236864"/>
          </a:xfrm>
        </p:spPr>
        <p:txBody>
          <a:bodyPr>
            <a:normAutofit/>
          </a:bodyPr>
          <a:lstStyle/>
          <a:p>
            <a:r>
              <a:rPr lang="en-SG" dirty="0"/>
              <a:t>Analysing the Dataset</a:t>
            </a:r>
          </a:p>
        </p:txBody>
      </p:sp>
      <p:sp>
        <p:nvSpPr>
          <p:cNvPr id="3" name="Content Placeholder 2">
            <a:extLst>
              <a:ext uri="{FF2B5EF4-FFF2-40B4-BE49-F238E27FC236}">
                <a16:creationId xmlns:a16="http://schemas.microsoft.com/office/drawing/2014/main" id="{E75CC82C-28A4-0609-C986-F878515D1231}"/>
              </a:ext>
            </a:extLst>
          </p:cNvPr>
          <p:cNvSpPr>
            <a:spLocks noGrp="1"/>
          </p:cNvSpPr>
          <p:nvPr>
            <p:ph idx="1"/>
          </p:nvPr>
        </p:nvSpPr>
        <p:spPr>
          <a:xfrm>
            <a:off x="1185756" y="2955401"/>
            <a:ext cx="3988112" cy="3157686"/>
          </a:xfrm>
        </p:spPr>
        <p:txBody>
          <a:bodyPr>
            <a:normAutofit/>
          </a:bodyPr>
          <a:lstStyle/>
          <a:p>
            <a:pPr marL="0" indent="0">
              <a:buNone/>
            </a:pPr>
            <a:r>
              <a:rPr lang="en-SG" sz="1800" dirty="0"/>
              <a:t>After doing some simple research, I realised that these dates were Saturdays and Sundays. Thus</a:t>
            </a:r>
          </a:p>
          <a:p>
            <a:pPr marL="0" indent="0">
              <a:buNone/>
            </a:pPr>
            <a:r>
              <a:rPr lang="en-SG" sz="1800" dirty="0"/>
              <a:t>I realised that there reason as to why the values were </a:t>
            </a:r>
            <a:r>
              <a:rPr lang="en-SG" sz="1800" dirty="0" err="1"/>
              <a:t>NaN</a:t>
            </a:r>
            <a:r>
              <a:rPr lang="en-SG" sz="1800" dirty="0"/>
              <a:t> is as the stock market closes on Saturdays and Sundays.</a:t>
            </a:r>
          </a:p>
        </p:txBody>
      </p:sp>
      <p:pic>
        <p:nvPicPr>
          <p:cNvPr id="7" name="Picture 6">
            <a:extLst>
              <a:ext uri="{FF2B5EF4-FFF2-40B4-BE49-F238E27FC236}">
                <a16:creationId xmlns:a16="http://schemas.microsoft.com/office/drawing/2014/main" id="{A51DBA2B-00B5-B399-C9B5-E96965F286B5}"/>
              </a:ext>
            </a:extLst>
          </p:cNvPr>
          <p:cNvPicPr>
            <a:picLocks noChangeAspect="1"/>
          </p:cNvPicPr>
          <p:nvPr/>
        </p:nvPicPr>
        <p:blipFill>
          <a:blip r:embed="rId2"/>
          <a:stretch>
            <a:fillRect/>
          </a:stretch>
        </p:blipFill>
        <p:spPr>
          <a:xfrm>
            <a:off x="5602903" y="863513"/>
            <a:ext cx="6387190" cy="5125719"/>
          </a:xfrm>
          <a:prstGeom prst="rect">
            <a:avLst/>
          </a:prstGeom>
        </p:spPr>
      </p:pic>
      <p:grpSp>
        <p:nvGrpSpPr>
          <p:cNvPr id="26"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21723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A43F9-8400-3202-7CFD-C5F6415A840E}"/>
              </a:ext>
            </a:extLst>
          </p:cNvPr>
          <p:cNvSpPr>
            <a:spLocks noGrp="1"/>
          </p:cNvSpPr>
          <p:nvPr>
            <p:ph type="title"/>
          </p:nvPr>
        </p:nvSpPr>
        <p:spPr>
          <a:xfrm>
            <a:off x="1220972" y="0"/>
            <a:ext cx="10515600" cy="1325563"/>
          </a:xfrm>
        </p:spPr>
        <p:txBody>
          <a:bodyPr/>
          <a:lstStyle/>
          <a:p>
            <a:r>
              <a:rPr lang="en-SG" dirty="0"/>
              <a:t>Line Chart showing Gaps in Dataset</a:t>
            </a:r>
          </a:p>
        </p:txBody>
      </p:sp>
      <p:pic>
        <p:nvPicPr>
          <p:cNvPr id="5" name="Content Placeholder 4">
            <a:extLst>
              <a:ext uri="{FF2B5EF4-FFF2-40B4-BE49-F238E27FC236}">
                <a16:creationId xmlns:a16="http://schemas.microsoft.com/office/drawing/2014/main" id="{17A3DFA2-5466-FD42-2E0E-0806BFA1CC0C}"/>
              </a:ext>
            </a:extLst>
          </p:cNvPr>
          <p:cNvPicPr>
            <a:picLocks noGrp="1" noChangeAspect="1"/>
          </p:cNvPicPr>
          <p:nvPr>
            <p:ph idx="1"/>
          </p:nvPr>
        </p:nvPicPr>
        <p:blipFill>
          <a:blip r:embed="rId2"/>
          <a:stretch>
            <a:fillRect/>
          </a:stretch>
        </p:blipFill>
        <p:spPr>
          <a:xfrm>
            <a:off x="976424" y="1192043"/>
            <a:ext cx="10515600" cy="5512765"/>
          </a:xfrm>
        </p:spPr>
      </p:pic>
    </p:spTree>
    <p:extLst>
      <p:ext uri="{BB962C8B-B14F-4D97-AF65-F5344CB8AC3E}">
        <p14:creationId xmlns:p14="http://schemas.microsoft.com/office/powerpoint/2010/main" val="218839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5C934EB-794F-24F3-C3FA-99C6210C0450}"/>
              </a:ext>
            </a:extLst>
          </p:cNvPr>
          <p:cNvSpPr>
            <a:spLocks noGrp="1"/>
          </p:cNvSpPr>
          <p:nvPr>
            <p:ph type="title"/>
          </p:nvPr>
        </p:nvSpPr>
        <p:spPr>
          <a:xfrm>
            <a:off x="679555" y="164994"/>
            <a:ext cx="4390807" cy="1664573"/>
          </a:xfrm>
        </p:spPr>
        <p:txBody>
          <a:bodyPr vert="horz" lIns="91440" tIns="45720" rIns="91440" bIns="45720" rtlCol="0" anchor="ctr">
            <a:normAutofit/>
          </a:bodyPr>
          <a:lstStyle/>
          <a:p>
            <a:r>
              <a:rPr lang="en-US" kern="1200" dirty="0">
                <a:solidFill>
                  <a:schemeClr val="tx2"/>
                </a:solidFill>
                <a:latin typeface="+mj-lt"/>
                <a:ea typeface="+mj-ea"/>
                <a:cs typeface="+mj-cs"/>
              </a:rPr>
              <a:t>Rolling Means</a:t>
            </a:r>
          </a:p>
        </p:txBody>
      </p:sp>
      <p:sp>
        <p:nvSpPr>
          <p:cNvPr id="9" name="TextBox 8">
            <a:extLst>
              <a:ext uri="{FF2B5EF4-FFF2-40B4-BE49-F238E27FC236}">
                <a16:creationId xmlns:a16="http://schemas.microsoft.com/office/drawing/2014/main" id="{BFB39977-A6A2-2A1D-CAE0-B0F29B7D2F42}"/>
              </a:ext>
            </a:extLst>
          </p:cNvPr>
          <p:cNvSpPr txBox="1"/>
          <p:nvPr/>
        </p:nvSpPr>
        <p:spPr>
          <a:xfrm>
            <a:off x="717640" y="1526405"/>
            <a:ext cx="4439923" cy="3728613"/>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To fix this, I used Rolling Means. For my rolling means, I decided to use the window value of 5 as I wanted my model to be able to use the 5 weekdays, to smoothen the data and calculate the mean based off the days  and help to show the pattern of the line chart for the stocks clearer.</a:t>
            </a:r>
          </a:p>
        </p:txBody>
      </p:sp>
      <p:grpSp>
        <p:nvGrpSpPr>
          <p:cNvPr id="18" name="Top left">
            <a:extLst>
              <a:ext uri="{FF2B5EF4-FFF2-40B4-BE49-F238E27FC236}">
                <a16:creationId xmlns:a16="http://schemas.microsoft.com/office/drawing/2014/main" id="{1E37CF65-082F-4CE4-B4CE-C544B3C535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9" name="Freeform: Shape 18">
              <a:extLst>
                <a:ext uri="{FF2B5EF4-FFF2-40B4-BE49-F238E27FC236}">
                  <a16:creationId xmlns:a16="http://schemas.microsoft.com/office/drawing/2014/main" id="{492C42DE-AF7D-4999-A3FF-8AE097C6D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Freeform: Shape 19">
              <a:extLst>
                <a:ext uri="{FF2B5EF4-FFF2-40B4-BE49-F238E27FC236}">
                  <a16:creationId xmlns:a16="http://schemas.microsoft.com/office/drawing/2014/main" id="{33B5725C-82EC-4EA5-9CEF-4D410F8A6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91926A76-7255-4463-A8B3-4B888EC6A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AC5725CE-966B-46E2-BDC2-F1B8CDE4D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3D455125-607C-4D9F-A244-37E1428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216D473E-1226-4C55-81F8-45AEDF4BC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C9F33202-31B1-4C17-BEB5-AE274669C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4AF311B0-A3D6-4351-9C7C-7817A51FF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pic>
        <p:nvPicPr>
          <p:cNvPr id="5" name="Content Placeholder 4">
            <a:extLst>
              <a:ext uri="{FF2B5EF4-FFF2-40B4-BE49-F238E27FC236}">
                <a16:creationId xmlns:a16="http://schemas.microsoft.com/office/drawing/2014/main" id="{95B83F1E-34DF-7AC8-D1EF-DB1189878140}"/>
              </a:ext>
            </a:extLst>
          </p:cNvPr>
          <p:cNvPicPr>
            <a:picLocks noGrp="1" noChangeAspect="1"/>
          </p:cNvPicPr>
          <p:nvPr>
            <p:ph idx="1"/>
          </p:nvPr>
        </p:nvPicPr>
        <p:blipFill rotWithShape="1">
          <a:blip r:embed="rId2"/>
          <a:srcRect l="2887" r="1" b="1"/>
          <a:stretch/>
        </p:blipFill>
        <p:spPr>
          <a:xfrm>
            <a:off x="5996628" y="6130"/>
            <a:ext cx="6195372" cy="3429000"/>
          </a:xfrm>
          <a:prstGeom prst="rect">
            <a:avLst/>
          </a:prstGeom>
        </p:spPr>
      </p:pic>
      <p:grpSp>
        <p:nvGrpSpPr>
          <p:cNvPr id="28" name="Group 27">
            <a:extLst>
              <a:ext uri="{FF2B5EF4-FFF2-40B4-BE49-F238E27FC236}">
                <a16:creationId xmlns:a16="http://schemas.microsoft.com/office/drawing/2014/main" id="{EC4EB340-5DCE-451D-A309-BB5672901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0" y="3505200"/>
            <a:ext cx="118872" cy="118872"/>
            <a:chOff x="1175347" y="3733800"/>
            <a:chExt cx="118872" cy="118872"/>
          </a:xfrm>
        </p:grpSpPr>
        <p:cxnSp>
          <p:nvCxnSpPr>
            <p:cNvPr id="29" name="Straight Connector 28">
              <a:extLst>
                <a:ext uri="{FF2B5EF4-FFF2-40B4-BE49-F238E27FC236}">
                  <a16:creationId xmlns:a16="http://schemas.microsoft.com/office/drawing/2014/main" id="{EB1A208A-0319-41ED-A59E-E0B9FC5A6C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A2D59DA9-FECE-4280-B818-9E01BAF228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2" name="Bottom Right">
            <a:extLst>
              <a:ext uri="{FF2B5EF4-FFF2-40B4-BE49-F238E27FC236}">
                <a16:creationId xmlns:a16="http://schemas.microsoft.com/office/drawing/2014/main" id="{B80C250A-8A10-498A-8B30-95CC1C4D0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3" name="Graphic 157">
              <a:extLst>
                <a:ext uri="{FF2B5EF4-FFF2-40B4-BE49-F238E27FC236}">
                  <a16:creationId xmlns:a16="http://schemas.microsoft.com/office/drawing/2014/main" id="{5167BAD0-E2F4-4DEC-96B7-D5BA7207B2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 name="Freeform: Shape 34">
                <a:extLst>
                  <a:ext uri="{FF2B5EF4-FFF2-40B4-BE49-F238E27FC236}">
                    <a16:creationId xmlns:a16="http://schemas.microsoft.com/office/drawing/2014/main" id="{3BD2ABA6-992E-4EAD-B75B-D716D2F44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A9AD3A3-7B88-432C-A9AB-B32A39E2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56363120-61CD-4003-BDE1-78212D87C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C9F0BB8A-1FD3-494D-B37E-135DF81D5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5566BEAD-125A-45B4-9A12-51FC224B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1600EA94-89CB-45A1-AFC8-27C936FD4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DC2EFF33-F25E-4A25-B6F2-7278C910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4" name="Freeform: Shape 33">
              <a:extLst>
                <a:ext uri="{FF2B5EF4-FFF2-40B4-BE49-F238E27FC236}">
                  <a16:creationId xmlns:a16="http://schemas.microsoft.com/office/drawing/2014/main" id="{2AE259A3-2954-4E1E-9646-E561C1ECD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a:extLst>
              <a:ext uri="{FF2B5EF4-FFF2-40B4-BE49-F238E27FC236}">
                <a16:creationId xmlns:a16="http://schemas.microsoft.com/office/drawing/2014/main" id="{78BD1FE6-552F-E1B5-8BFF-807BBBC48791}"/>
              </a:ext>
            </a:extLst>
          </p:cNvPr>
          <p:cNvPicPr>
            <a:picLocks noChangeAspect="1"/>
          </p:cNvPicPr>
          <p:nvPr/>
        </p:nvPicPr>
        <p:blipFill>
          <a:blip r:embed="rId3"/>
          <a:stretch>
            <a:fillRect/>
          </a:stretch>
        </p:blipFill>
        <p:spPr>
          <a:xfrm>
            <a:off x="2414166" y="3664593"/>
            <a:ext cx="9677897" cy="2819545"/>
          </a:xfrm>
          <a:prstGeom prst="rect">
            <a:avLst/>
          </a:prstGeom>
        </p:spPr>
      </p:pic>
    </p:spTree>
    <p:extLst>
      <p:ext uri="{BB962C8B-B14F-4D97-AF65-F5344CB8AC3E}">
        <p14:creationId xmlns:p14="http://schemas.microsoft.com/office/powerpoint/2010/main" val="110975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A1A19-6735-D838-8E68-615ABC30D699}"/>
              </a:ext>
            </a:extLst>
          </p:cNvPr>
          <p:cNvSpPr>
            <a:spLocks noGrp="1"/>
          </p:cNvSpPr>
          <p:nvPr>
            <p:ph type="title"/>
          </p:nvPr>
        </p:nvSpPr>
        <p:spPr>
          <a:xfrm>
            <a:off x="1676400" y="163078"/>
            <a:ext cx="10515600" cy="1325563"/>
          </a:xfrm>
        </p:spPr>
        <p:txBody>
          <a:bodyPr/>
          <a:lstStyle/>
          <a:p>
            <a:r>
              <a:rPr lang="en-SG" dirty="0"/>
              <a:t>Line Chart After Rolling Means</a:t>
            </a:r>
          </a:p>
        </p:txBody>
      </p:sp>
      <p:pic>
        <p:nvPicPr>
          <p:cNvPr id="5" name="Content Placeholder 4">
            <a:extLst>
              <a:ext uri="{FF2B5EF4-FFF2-40B4-BE49-F238E27FC236}">
                <a16:creationId xmlns:a16="http://schemas.microsoft.com/office/drawing/2014/main" id="{52905135-E6EF-5E74-2FB8-C7E6D7997007}"/>
              </a:ext>
            </a:extLst>
          </p:cNvPr>
          <p:cNvPicPr>
            <a:picLocks noGrp="1" noChangeAspect="1"/>
          </p:cNvPicPr>
          <p:nvPr>
            <p:ph idx="1"/>
          </p:nvPr>
        </p:nvPicPr>
        <p:blipFill>
          <a:blip r:embed="rId2"/>
          <a:stretch>
            <a:fillRect/>
          </a:stretch>
        </p:blipFill>
        <p:spPr>
          <a:xfrm>
            <a:off x="1219542" y="1473602"/>
            <a:ext cx="9296058" cy="4820402"/>
          </a:xfrm>
        </p:spPr>
      </p:pic>
    </p:spTree>
    <p:extLst>
      <p:ext uri="{BB962C8B-B14F-4D97-AF65-F5344CB8AC3E}">
        <p14:creationId xmlns:p14="http://schemas.microsoft.com/office/powerpoint/2010/main" val="891582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8" name="Freeform: Shape 1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0" name="Freeform: Shape 1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3" name="Freeform: Shape 2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2" name="Freeform: Shape 3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0" name="Rectangle 3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Top left">
            <a:extLst>
              <a:ext uri="{FF2B5EF4-FFF2-40B4-BE49-F238E27FC236}">
                <a16:creationId xmlns:a16="http://schemas.microsoft.com/office/drawing/2014/main" id="{C50DF086-D867-4966-82BB-79736A0648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5" name="Freeform: Shape 44">
              <a:extLst>
                <a:ext uri="{FF2B5EF4-FFF2-40B4-BE49-F238E27FC236}">
                  <a16:creationId xmlns:a16="http://schemas.microsoft.com/office/drawing/2014/main" id="{68B61F42-1C0F-40DC-87CD-417F6D046E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Freeform: Shape 45">
              <a:extLst>
                <a:ext uri="{FF2B5EF4-FFF2-40B4-BE49-F238E27FC236}">
                  <a16:creationId xmlns:a16="http://schemas.microsoft.com/office/drawing/2014/main" id="{6AB422A3-C71A-4D17-87A1-AF58B928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46">
              <a:extLst>
                <a:ext uri="{FF2B5EF4-FFF2-40B4-BE49-F238E27FC236}">
                  <a16:creationId xmlns:a16="http://schemas.microsoft.com/office/drawing/2014/main" id="{2A7EDF93-6D10-4283-A864-13EE4FB01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47">
              <a:extLst>
                <a:ext uri="{FF2B5EF4-FFF2-40B4-BE49-F238E27FC236}">
                  <a16:creationId xmlns:a16="http://schemas.microsoft.com/office/drawing/2014/main" id="{29CC2B41-EAF9-40FE-B250-3BE3C7660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48">
              <a:extLst>
                <a:ext uri="{FF2B5EF4-FFF2-40B4-BE49-F238E27FC236}">
                  <a16:creationId xmlns:a16="http://schemas.microsoft.com/office/drawing/2014/main" id="{CF62E74A-F0B7-426A-9551-6007F1FA3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49">
              <a:extLst>
                <a:ext uri="{FF2B5EF4-FFF2-40B4-BE49-F238E27FC236}">
                  <a16:creationId xmlns:a16="http://schemas.microsoft.com/office/drawing/2014/main" id="{8F7F93D8-6141-4833-B877-181713E61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50">
              <a:extLst>
                <a:ext uri="{FF2B5EF4-FFF2-40B4-BE49-F238E27FC236}">
                  <a16:creationId xmlns:a16="http://schemas.microsoft.com/office/drawing/2014/main" id="{229CF9FB-E68D-4144-B723-73655DC5A9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04F5A112-6487-41AB-87BE-E3A7EA300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FA207531-D4E5-2D1D-628F-4AF8255A4AE5}"/>
              </a:ext>
            </a:extLst>
          </p:cNvPr>
          <p:cNvSpPr>
            <a:spLocks noGrp="1"/>
          </p:cNvSpPr>
          <p:nvPr>
            <p:ph type="title"/>
          </p:nvPr>
        </p:nvSpPr>
        <p:spPr>
          <a:xfrm>
            <a:off x="996275" y="163256"/>
            <a:ext cx="10193751" cy="2065502"/>
          </a:xfrm>
        </p:spPr>
        <p:txBody>
          <a:bodyPr vert="horz" lIns="91440" tIns="45720" rIns="91440" bIns="45720" rtlCol="0" anchor="b">
            <a:normAutofit/>
          </a:bodyPr>
          <a:lstStyle/>
          <a:p>
            <a:pPr algn="ctr"/>
            <a:r>
              <a:rPr lang="en-US" sz="5400" kern="1200">
                <a:solidFill>
                  <a:schemeClr val="tx2"/>
                </a:solidFill>
                <a:latin typeface="+mj-lt"/>
                <a:ea typeface="+mj-ea"/>
                <a:cs typeface="+mj-cs"/>
              </a:rPr>
              <a:t>Seasonal Decomposition</a:t>
            </a:r>
          </a:p>
        </p:txBody>
      </p:sp>
      <p:sp>
        <p:nvSpPr>
          <p:cNvPr id="3" name="Content Placeholder 2">
            <a:extLst>
              <a:ext uri="{FF2B5EF4-FFF2-40B4-BE49-F238E27FC236}">
                <a16:creationId xmlns:a16="http://schemas.microsoft.com/office/drawing/2014/main" id="{BDEAA9C4-891F-A08A-9664-54F8DBF7947F}"/>
              </a:ext>
            </a:extLst>
          </p:cNvPr>
          <p:cNvSpPr>
            <a:spLocks noGrp="1"/>
          </p:cNvSpPr>
          <p:nvPr>
            <p:ph idx="1"/>
          </p:nvPr>
        </p:nvSpPr>
        <p:spPr>
          <a:xfrm>
            <a:off x="1005653" y="2362589"/>
            <a:ext cx="10177521" cy="1160913"/>
          </a:xfrm>
        </p:spPr>
        <p:txBody>
          <a:bodyPr vert="horz" lIns="91440" tIns="45720" rIns="91440" bIns="45720" rtlCol="0" anchor="t">
            <a:normAutofit lnSpcReduction="10000"/>
          </a:bodyPr>
          <a:lstStyle/>
          <a:p>
            <a:pPr marL="0" indent="0" algn="ctr">
              <a:buNone/>
            </a:pPr>
            <a:r>
              <a:rPr lang="en-US" sz="2200" kern="1200" dirty="0">
                <a:solidFill>
                  <a:schemeClr val="tx2"/>
                </a:solidFill>
                <a:latin typeface="+mn-lt"/>
                <a:ea typeface="+mn-ea"/>
                <a:cs typeface="+mn-cs"/>
              </a:rPr>
              <a:t>I did seasonal decomposition for all the 3 stocks, Amazon, Apple and DBS</a:t>
            </a:r>
            <a:r>
              <a:rPr lang="en-US" sz="2200" dirty="0"/>
              <a:t>,  to use for my Models.</a:t>
            </a:r>
            <a:br>
              <a:rPr lang="en-US" sz="2200" kern="1200" dirty="0">
                <a:solidFill>
                  <a:schemeClr val="tx2"/>
                </a:solidFill>
                <a:latin typeface="+mn-lt"/>
                <a:ea typeface="+mn-ea"/>
                <a:cs typeface="+mn-cs"/>
              </a:rPr>
            </a:br>
            <a:endParaRPr lang="en-US" sz="2200" kern="1200" dirty="0">
              <a:solidFill>
                <a:schemeClr val="tx2"/>
              </a:solidFill>
              <a:latin typeface="+mn-lt"/>
              <a:ea typeface="+mn-ea"/>
              <a:cs typeface="+mn-cs"/>
            </a:endParaRPr>
          </a:p>
        </p:txBody>
      </p:sp>
      <p:grpSp>
        <p:nvGrpSpPr>
          <p:cNvPr id="54" name="Cross">
            <a:extLst>
              <a:ext uri="{FF2B5EF4-FFF2-40B4-BE49-F238E27FC236}">
                <a16:creationId xmlns:a16="http://schemas.microsoft.com/office/drawing/2014/main" id="{96A0174C-8375-4D35-9B20-4A83C965E7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5" name="Straight Connector 54">
              <a:extLst>
                <a:ext uri="{FF2B5EF4-FFF2-40B4-BE49-F238E27FC236}">
                  <a16:creationId xmlns:a16="http://schemas.microsoft.com/office/drawing/2014/main" id="{6163B723-465F-4E0F-9619-7BC4B6B8AD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E9372173-84EE-451E-960D-2E61E28719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9" name="Picture 8">
            <a:extLst>
              <a:ext uri="{FF2B5EF4-FFF2-40B4-BE49-F238E27FC236}">
                <a16:creationId xmlns:a16="http://schemas.microsoft.com/office/drawing/2014/main" id="{3356B12D-A666-3C24-6CEA-F14E373220C7}"/>
              </a:ext>
            </a:extLst>
          </p:cNvPr>
          <p:cNvPicPr>
            <a:picLocks noChangeAspect="1"/>
          </p:cNvPicPr>
          <p:nvPr/>
        </p:nvPicPr>
        <p:blipFill>
          <a:blip r:embed="rId2"/>
          <a:stretch>
            <a:fillRect/>
          </a:stretch>
        </p:blipFill>
        <p:spPr>
          <a:xfrm>
            <a:off x="198742" y="4121324"/>
            <a:ext cx="3792072" cy="1933957"/>
          </a:xfrm>
          <a:prstGeom prst="rect">
            <a:avLst/>
          </a:prstGeom>
        </p:spPr>
      </p:pic>
      <p:pic>
        <p:nvPicPr>
          <p:cNvPr id="7" name="Picture 6">
            <a:extLst>
              <a:ext uri="{FF2B5EF4-FFF2-40B4-BE49-F238E27FC236}">
                <a16:creationId xmlns:a16="http://schemas.microsoft.com/office/drawing/2014/main" id="{6745E5D8-296E-6825-9E4E-73915D663CDA}"/>
              </a:ext>
            </a:extLst>
          </p:cNvPr>
          <p:cNvPicPr>
            <a:picLocks noChangeAspect="1"/>
          </p:cNvPicPr>
          <p:nvPr/>
        </p:nvPicPr>
        <p:blipFill>
          <a:blip r:embed="rId3"/>
          <a:stretch>
            <a:fillRect/>
          </a:stretch>
        </p:blipFill>
        <p:spPr>
          <a:xfrm>
            <a:off x="4196495" y="4140285"/>
            <a:ext cx="3792072" cy="1896035"/>
          </a:xfrm>
          <a:prstGeom prst="rect">
            <a:avLst/>
          </a:prstGeom>
        </p:spPr>
      </p:pic>
      <p:pic>
        <p:nvPicPr>
          <p:cNvPr id="5" name="Picture 4">
            <a:extLst>
              <a:ext uri="{FF2B5EF4-FFF2-40B4-BE49-F238E27FC236}">
                <a16:creationId xmlns:a16="http://schemas.microsoft.com/office/drawing/2014/main" id="{27A3841A-4491-3E53-CE9C-DCD6AE00153C}"/>
              </a:ext>
            </a:extLst>
          </p:cNvPr>
          <p:cNvPicPr>
            <a:picLocks noChangeAspect="1"/>
          </p:cNvPicPr>
          <p:nvPr/>
        </p:nvPicPr>
        <p:blipFill>
          <a:blip r:embed="rId4"/>
          <a:stretch>
            <a:fillRect/>
          </a:stretch>
        </p:blipFill>
        <p:spPr>
          <a:xfrm>
            <a:off x="8194247" y="4154506"/>
            <a:ext cx="3792072" cy="1867594"/>
          </a:xfrm>
          <a:prstGeom prst="rect">
            <a:avLst/>
          </a:prstGeom>
        </p:spPr>
      </p:pic>
      <p:grpSp>
        <p:nvGrpSpPr>
          <p:cNvPr id="58" name="Bottom Right">
            <a:extLst>
              <a:ext uri="{FF2B5EF4-FFF2-40B4-BE49-F238E27FC236}">
                <a16:creationId xmlns:a16="http://schemas.microsoft.com/office/drawing/2014/main" id="{B122AAAE-8B9B-4479-A6C8-1E36DACB81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59" name="Graphic 157">
              <a:extLst>
                <a:ext uri="{FF2B5EF4-FFF2-40B4-BE49-F238E27FC236}">
                  <a16:creationId xmlns:a16="http://schemas.microsoft.com/office/drawing/2014/main" id="{5F0045BC-F191-4E9B-AA19-A843731C075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61" name="Freeform: Shape 60">
                <a:extLst>
                  <a:ext uri="{FF2B5EF4-FFF2-40B4-BE49-F238E27FC236}">
                    <a16:creationId xmlns:a16="http://schemas.microsoft.com/office/drawing/2014/main" id="{AD66C601-BE5C-4E1C-8234-C0F8B473E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Shape 61">
                <a:extLst>
                  <a:ext uri="{FF2B5EF4-FFF2-40B4-BE49-F238E27FC236}">
                    <a16:creationId xmlns:a16="http://schemas.microsoft.com/office/drawing/2014/main" id="{752EE8A7-8006-4688-914F-6EC02084C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Shape 62">
                <a:extLst>
                  <a:ext uri="{FF2B5EF4-FFF2-40B4-BE49-F238E27FC236}">
                    <a16:creationId xmlns:a16="http://schemas.microsoft.com/office/drawing/2014/main" id="{73B4B315-34E7-49AD-8E4D-B9FFEEAF3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Shape 63">
                <a:extLst>
                  <a:ext uri="{FF2B5EF4-FFF2-40B4-BE49-F238E27FC236}">
                    <a16:creationId xmlns:a16="http://schemas.microsoft.com/office/drawing/2014/main" id="{928EBE48-B0B7-4DE7-A097-C1A01CE49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Shape 64">
                <a:extLst>
                  <a:ext uri="{FF2B5EF4-FFF2-40B4-BE49-F238E27FC236}">
                    <a16:creationId xmlns:a16="http://schemas.microsoft.com/office/drawing/2014/main" id="{D1A9BBD3-2CB3-49B2-B8FC-495FBCE3D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Shape 65">
                <a:extLst>
                  <a:ext uri="{FF2B5EF4-FFF2-40B4-BE49-F238E27FC236}">
                    <a16:creationId xmlns:a16="http://schemas.microsoft.com/office/drawing/2014/main" id="{FD86C9E0-A752-4898-BFA3-E91BAB5A5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Shape 66">
                <a:extLst>
                  <a:ext uri="{FF2B5EF4-FFF2-40B4-BE49-F238E27FC236}">
                    <a16:creationId xmlns:a16="http://schemas.microsoft.com/office/drawing/2014/main" id="{60EF4DD1-A8EF-4722-8D92-F9FC9A6D9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0" name="Freeform: Shape 59">
              <a:extLst>
                <a:ext uri="{FF2B5EF4-FFF2-40B4-BE49-F238E27FC236}">
                  <a16:creationId xmlns:a16="http://schemas.microsoft.com/office/drawing/2014/main" id="{B1D071ED-53A1-4706-B65F-5D4C977AE8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0" name="TextBox 9">
            <a:extLst>
              <a:ext uri="{FF2B5EF4-FFF2-40B4-BE49-F238E27FC236}">
                <a16:creationId xmlns:a16="http://schemas.microsoft.com/office/drawing/2014/main" id="{A6BEA877-B4EC-DC6C-2E54-4553EB7C2B8B}"/>
              </a:ext>
            </a:extLst>
          </p:cNvPr>
          <p:cNvSpPr txBox="1"/>
          <p:nvPr/>
        </p:nvSpPr>
        <p:spPr>
          <a:xfrm>
            <a:off x="1511587" y="3674219"/>
            <a:ext cx="2479227" cy="369332"/>
          </a:xfrm>
          <a:prstGeom prst="rect">
            <a:avLst/>
          </a:prstGeom>
          <a:noFill/>
        </p:spPr>
        <p:txBody>
          <a:bodyPr wrap="square" rtlCol="0">
            <a:spAutoFit/>
          </a:bodyPr>
          <a:lstStyle/>
          <a:p>
            <a:r>
              <a:rPr lang="en-SG" dirty="0"/>
              <a:t>     Apple</a:t>
            </a:r>
          </a:p>
        </p:txBody>
      </p:sp>
      <p:sp>
        <p:nvSpPr>
          <p:cNvPr id="12" name="TextBox 11">
            <a:extLst>
              <a:ext uri="{FF2B5EF4-FFF2-40B4-BE49-F238E27FC236}">
                <a16:creationId xmlns:a16="http://schemas.microsoft.com/office/drawing/2014/main" id="{94F55C72-7863-E4F2-6AC7-0366A1AFE0D7}"/>
              </a:ext>
            </a:extLst>
          </p:cNvPr>
          <p:cNvSpPr txBox="1"/>
          <p:nvPr/>
        </p:nvSpPr>
        <p:spPr>
          <a:xfrm>
            <a:off x="5637122" y="3584744"/>
            <a:ext cx="1940560" cy="369332"/>
          </a:xfrm>
          <a:prstGeom prst="rect">
            <a:avLst/>
          </a:prstGeom>
          <a:noFill/>
        </p:spPr>
        <p:txBody>
          <a:bodyPr wrap="square" rtlCol="0">
            <a:spAutoFit/>
          </a:bodyPr>
          <a:lstStyle/>
          <a:p>
            <a:r>
              <a:rPr lang="en-SG" dirty="0"/>
              <a:t>Amazon</a:t>
            </a:r>
          </a:p>
        </p:txBody>
      </p:sp>
      <p:sp>
        <p:nvSpPr>
          <p:cNvPr id="13" name="TextBox 12">
            <a:extLst>
              <a:ext uri="{FF2B5EF4-FFF2-40B4-BE49-F238E27FC236}">
                <a16:creationId xmlns:a16="http://schemas.microsoft.com/office/drawing/2014/main" id="{D6B679C6-629E-DFA7-98C2-3B8F878C54DB}"/>
              </a:ext>
            </a:extLst>
          </p:cNvPr>
          <p:cNvSpPr txBox="1"/>
          <p:nvPr/>
        </p:nvSpPr>
        <p:spPr>
          <a:xfrm>
            <a:off x="9824989" y="3605067"/>
            <a:ext cx="2370453" cy="369332"/>
          </a:xfrm>
          <a:prstGeom prst="rect">
            <a:avLst/>
          </a:prstGeom>
          <a:noFill/>
        </p:spPr>
        <p:txBody>
          <a:bodyPr wrap="square" rtlCol="0">
            <a:spAutoFit/>
          </a:bodyPr>
          <a:lstStyle/>
          <a:p>
            <a:r>
              <a:rPr lang="en-SG" dirty="0"/>
              <a:t>DBS</a:t>
            </a:r>
          </a:p>
        </p:txBody>
      </p:sp>
    </p:spTree>
    <p:extLst>
      <p:ext uri="{BB962C8B-B14F-4D97-AF65-F5344CB8AC3E}">
        <p14:creationId xmlns:p14="http://schemas.microsoft.com/office/powerpoint/2010/main" val="1936888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46C2FF5-7B67-F72B-A15D-22EC5BA67D7D}"/>
              </a:ext>
            </a:extLst>
          </p:cNvPr>
          <p:cNvSpPr>
            <a:spLocks noGrp="1"/>
          </p:cNvSpPr>
          <p:nvPr>
            <p:ph type="title"/>
          </p:nvPr>
        </p:nvSpPr>
        <p:spPr>
          <a:xfrm>
            <a:off x="1198182" y="559813"/>
            <a:ext cx="3988369" cy="2236864"/>
          </a:xfrm>
        </p:spPr>
        <p:txBody>
          <a:bodyPr vert="horz" lIns="91440" tIns="45720" rIns="91440" bIns="45720" rtlCol="0" anchor="ctr">
            <a:normAutofit/>
          </a:bodyPr>
          <a:lstStyle/>
          <a:p>
            <a:r>
              <a:rPr lang="en-US" sz="4100" kern="1200">
                <a:solidFill>
                  <a:schemeClr val="tx2"/>
                </a:solidFill>
                <a:latin typeface="+mj-lt"/>
                <a:ea typeface="+mj-ea"/>
                <a:cs typeface="+mj-cs"/>
              </a:rPr>
              <a:t>Seasonal Decomposition</a:t>
            </a:r>
          </a:p>
        </p:txBody>
      </p:sp>
      <p:sp>
        <p:nvSpPr>
          <p:cNvPr id="6" name="TextBox 5">
            <a:extLst>
              <a:ext uri="{FF2B5EF4-FFF2-40B4-BE49-F238E27FC236}">
                <a16:creationId xmlns:a16="http://schemas.microsoft.com/office/drawing/2014/main" id="{88B62C26-63DF-AFB2-3729-BED26AA921F7}"/>
              </a:ext>
            </a:extLst>
          </p:cNvPr>
          <p:cNvSpPr txBox="1"/>
          <p:nvPr/>
        </p:nvSpPr>
        <p:spPr>
          <a:xfrm>
            <a:off x="1059501" y="2526716"/>
            <a:ext cx="3988112" cy="3157686"/>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From the seasonal Decomposition, I realized that no significant seasonal components were identified in the decomposed results. This was as there were no repetitive or predictable patterns occurring at fixed intervals in the dataset, which further proves that the stock prices had no distinct pattern.</a:t>
            </a:r>
          </a:p>
        </p:txBody>
      </p:sp>
      <p:pic>
        <p:nvPicPr>
          <p:cNvPr id="5" name="Content Placeholder 4">
            <a:extLst>
              <a:ext uri="{FF2B5EF4-FFF2-40B4-BE49-F238E27FC236}">
                <a16:creationId xmlns:a16="http://schemas.microsoft.com/office/drawing/2014/main" id="{3EE215EF-D7ED-51B1-8F21-14B1593EE1C5}"/>
              </a:ext>
            </a:extLst>
          </p:cNvPr>
          <p:cNvPicPr>
            <a:picLocks noGrp="1" noChangeAspect="1"/>
          </p:cNvPicPr>
          <p:nvPr>
            <p:ph idx="1"/>
          </p:nvPr>
        </p:nvPicPr>
        <p:blipFill>
          <a:blip r:embed="rId2"/>
          <a:stretch>
            <a:fillRect/>
          </a:stretch>
        </p:blipFill>
        <p:spPr>
          <a:xfrm>
            <a:off x="5461655" y="1880652"/>
            <a:ext cx="6387190" cy="3241497"/>
          </a:xfrm>
          <a:prstGeom prst="rect">
            <a:avLst/>
          </a:prstGeom>
        </p:spPr>
      </p:pic>
      <p:grpSp>
        <p:nvGrpSpPr>
          <p:cNvPr id="2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99286288"/>
      </p:ext>
    </p:extLst>
  </p:cSld>
  <p:clrMapOvr>
    <a:masterClrMapping/>
  </p:clrMapOvr>
</p:sld>
</file>

<file path=ppt/theme/theme1.xml><?xml version="1.0" encoding="utf-8"?>
<a:theme xmlns:a="http://schemas.openxmlformats.org/drawingml/2006/main" name="ExploreVTI">
  <a:themeElements>
    <a:clrScheme name="AnalogousFromDarkSeedRightStep">
      <a:dk1>
        <a:srgbClr val="000000"/>
      </a:dk1>
      <a:lt1>
        <a:srgbClr val="FFFFFF"/>
      </a:lt1>
      <a:dk2>
        <a:srgbClr val="1B2F30"/>
      </a:dk2>
      <a:lt2>
        <a:srgbClr val="F3F0F0"/>
      </a:lt2>
      <a:accent1>
        <a:srgbClr val="47AEB4"/>
      </a:accent1>
      <a:accent2>
        <a:srgbClr val="3B7AB1"/>
      </a:accent2>
      <a:accent3>
        <a:srgbClr val="4D5AC3"/>
      </a:accent3>
      <a:accent4>
        <a:srgbClr val="6744B5"/>
      </a:accent4>
      <a:accent5>
        <a:srgbClr val="A24DC3"/>
      </a:accent5>
      <a:accent6>
        <a:srgbClr val="B13BA1"/>
      </a:accent6>
      <a:hlink>
        <a:srgbClr val="5F9732"/>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139</TotalTime>
  <Words>1656</Words>
  <Application>Microsoft Office PowerPoint</Application>
  <PresentationFormat>Widescreen</PresentationFormat>
  <Paragraphs>98</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Avenir Next LT Pro</vt:lpstr>
      <vt:lpstr>AvenirNext LT Pro Medium</vt:lpstr>
      <vt:lpstr>Posterama</vt:lpstr>
      <vt:lpstr>Segoe UI Semilight</vt:lpstr>
      <vt:lpstr>ExploreVTI</vt:lpstr>
      <vt:lpstr>AIML CA2</vt:lpstr>
      <vt:lpstr>Part A Time Model Series</vt:lpstr>
      <vt:lpstr>Analysing the Dataset</vt:lpstr>
      <vt:lpstr>Analysing the Dataset</vt:lpstr>
      <vt:lpstr>Line Chart showing Gaps in Dataset</vt:lpstr>
      <vt:lpstr>Rolling Means</vt:lpstr>
      <vt:lpstr>Line Chart After Rolling Means</vt:lpstr>
      <vt:lpstr>Seasonal Decomposition</vt:lpstr>
      <vt:lpstr>Seasonal Decomposition</vt:lpstr>
      <vt:lpstr>Finding Outliers</vt:lpstr>
      <vt:lpstr>PowerPoint Presentation</vt:lpstr>
      <vt:lpstr>ADF Tests</vt:lpstr>
      <vt:lpstr>Apple Stock</vt:lpstr>
      <vt:lpstr>ACF Plot (Apple)</vt:lpstr>
      <vt:lpstr>Amazon Stock</vt:lpstr>
      <vt:lpstr>ACF Plot (Amazon)</vt:lpstr>
      <vt:lpstr>DBS Stock</vt:lpstr>
      <vt:lpstr>ACF Plot (DBS)</vt:lpstr>
      <vt:lpstr>Predictive Model for Apple</vt:lpstr>
      <vt:lpstr>Predictive Model for Amazon</vt:lpstr>
      <vt:lpstr>Predictive Model for DBS</vt:lpstr>
      <vt:lpstr>Final Conclusion</vt:lpstr>
      <vt:lpstr>Part B  Clustering</vt:lpstr>
      <vt:lpstr>Analysing the Dataset</vt:lpstr>
      <vt:lpstr>Gender Pie Chart</vt:lpstr>
      <vt:lpstr>Distribution of Test Scores</vt:lpstr>
      <vt:lpstr>Imputing the Dataset</vt:lpstr>
      <vt:lpstr>Scaling the Dataset</vt:lpstr>
      <vt:lpstr>Dimensionality Reduction</vt:lpstr>
      <vt:lpstr>Finding Inertia for Elbow Method</vt:lpstr>
      <vt:lpstr>Silhouette Method</vt:lpstr>
      <vt:lpstr>K-Means Clustering</vt:lpstr>
      <vt:lpstr>Silhouette Plot</vt:lpstr>
      <vt:lpstr>Agglomerative Clustering</vt:lpstr>
      <vt:lpstr>GMM Clustering</vt:lpstr>
      <vt:lpstr>Spectral Clustering</vt:lpstr>
      <vt:lpstr>Final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CA2</dc:title>
  <dc:creator>JAYSOORYA RAJENDRAN</dc:creator>
  <cp:lastModifiedBy>JAYSOORYA RAJENDRAN</cp:lastModifiedBy>
  <cp:revision>3</cp:revision>
  <dcterms:created xsi:type="dcterms:W3CDTF">2024-02-09T13:23:09Z</dcterms:created>
  <dcterms:modified xsi:type="dcterms:W3CDTF">2024-02-09T15:47:02Z</dcterms:modified>
</cp:coreProperties>
</file>